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36"/>
  </p:notesMasterIdLst>
  <p:sldIdLst>
    <p:sldId id="256" r:id="rId2"/>
    <p:sldId id="395" r:id="rId3"/>
    <p:sldId id="396" r:id="rId4"/>
    <p:sldId id="397" r:id="rId5"/>
    <p:sldId id="398" r:id="rId6"/>
    <p:sldId id="399" r:id="rId7"/>
    <p:sldId id="400" r:id="rId8"/>
    <p:sldId id="258" r:id="rId9"/>
    <p:sldId id="259" r:id="rId10"/>
    <p:sldId id="260" r:id="rId11"/>
    <p:sldId id="374" r:id="rId12"/>
    <p:sldId id="380" r:id="rId13"/>
    <p:sldId id="381" r:id="rId14"/>
    <p:sldId id="382" r:id="rId15"/>
    <p:sldId id="383" r:id="rId16"/>
    <p:sldId id="384" r:id="rId17"/>
    <p:sldId id="401" r:id="rId18"/>
    <p:sldId id="402" r:id="rId19"/>
    <p:sldId id="406" r:id="rId20"/>
    <p:sldId id="262" r:id="rId21"/>
    <p:sldId id="403" r:id="rId22"/>
    <p:sldId id="404" r:id="rId23"/>
    <p:sldId id="405" r:id="rId24"/>
    <p:sldId id="266" r:id="rId25"/>
    <p:sldId id="373" r:id="rId26"/>
    <p:sldId id="264" r:id="rId27"/>
    <p:sldId id="265" r:id="rId28"/>
    <p:sldId id="385" r:id="rId29"/>
    <p:sldId id="257" r:id="rId30"/>
    <p:sldId id="392" r:id="rId31"/>
    <p:sldId id="391" r:id="rId32"/>
    <p:sldId id="393" r:id="rId33"/>
    <p:sldId id="386" r:id="rId34"/>
    <p:sldId id="387"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6" autoAdjust="0"/>
    <p:restoredTop sz="94660"/>
  </p:normalViewPr>
  <p:slideViewPr>
    <p:cSldViewPr snapToGrid="0">
      <p:cViewPr varScale="1">
        <p:scale>
          <a:sx n="78" d="100"/>
          <a:sy n="78" d="100"/>
        </p:scale>
        <p:origin x="16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D51C1741-CDEA-4DC4-A448-B082F1C2E64A}" type="datetimeFigureOut">
              <a:rPr lang="da-DK" smtClean="0"/>
              <a:t>14-11-2023</a:t>
            </a:fld>
            <a:endParaRPr lang="da-DK"/>
          </a:p>
        </p:txBody>
      </p:sp>
      <p:sp>
        <p:nvSpPr>
          <p:cNvPr id="4" name="Pladsholder til slidebillede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D49FDEC-C584-4733-96B1-8C9C9A29F9D4}" type="slidenum">
              <a:rPr lang="da-DK" smtClean="0"/>
              <a:t>‹nr.›</a:t>
            </a:fld>
            <a:endParaRPr lang="da-DK"/>
          </a:p>
        </p:txBody>
      </p:sp>
    </p:spTree>
    <p:extLst>
      <p:ext uri="{BB962C8B-B14F-4D97-AF65-F5344CB8AC3E}">
        <p14:creationId xmlns:p14="http://schemas.microsoft.com/office/powerpoint/2010/main" val="324122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b="1" dirty="0">
                <a:solidFill>
                  <a:srgbClr val="FF0000"/>
                </a:solidFill>
              </a:rPr>
              <a:t>Der vil være kaffe/the/postevand og chokolade på bordene ved mødets start.</a:t>
            </a:r>
          </a:p>
          <a:p>
            <a:r>
              <a:rPr lang="da-DK" sz="1400" b="1" dirty="0">
                <a:solidFill>
                  <a:srgbClr val="FF0000"/>
                </a:solidFill>
              </a:rPr>
              <a:t>Aftensmad – smørrebrød – vil blive serveret under punktet med drøftelse.</a:t>
            </a:r>
          </a:p>
        </p:txBody>
      </p:sp>
      <p:sp>
        <p:nvSpPr>
          <p:cNvPr id="4" name="Pladsholder til slidenummer 3"/>
          <p:cNvSpPr>
            <a:spLocks noGrp="1"/>
          </p:cNvSpPr>
          <p:nvPr>
            <p:ph type="sldNum" sz="quarter" idx="5"/>
          </p:nvPr>
        </p:nvSpPr>
        <p:spPr/>
        <p:txBody>
          <a:bodyPr/>
          <a:lstStyle/>
          <a:p>
            <a:fld id="{AD49FDEC-C584-4733-96B1-8C9C9A29F9D4}" type="slidenum">
              <a:rPr lang="da-DK" smtClean="0"/>
              <a:t>1</a:t>
            </a:fld>
            <a:endParaRPr lang="da-DK"/>
          </a:p>
        </p:txBody>
      </p:sp>
    </p:spTree>
    <p:extLst>
      <p:ext uri="{BB962C8B-B14F-4D97-AF65-F5344CB8AC3E}">
        <p14:creationId xmlns:p14="http://schemas.microsoft.com/office/powerpoint/2010/main" val="206895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15</a:t>
            </a:fld>
            <a:endParaRPr lang="da-DK"/>
          </a:p>
        </p:txBody>
      </p:sp>
    </p:spTree>
    <p:extLst>
      <p:ext uri="{BB962C8B-B14F-4D97-AF65-F5344CB8AC3E}">
        <p14:creationId xmlns:p14="http://schemas.microsoft.com/office/powerpoint/2010/main" val="141197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16</a:t>
            </a:fld>
            <a:endParaRPr lang="da-DK"/>
          </a:p>
        </p:txBody>
      </p:sp>
    </p:spTree>
    <p:extLst>
      <p:ext uri="{BB962C8B-B14F-4D97-AF65-F5344CB8AC3E}">
        <p14:creationId xmlns:p14="http://schemas.microsoft.com/office/powerpoint/2010/main" val="93441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17</a:t>
            </a:fld>
            <a:endParaRPr lang="da-DK"/>
          </a:p>
        </p:txBody>
      </p:sp>
    </p:spTree>
    <p:extLst>
      <p:ext uri="{BB962C8B-B14F-4D97-AF65-F5344CB8AC3E}">
        <p14:creationId xmlns:p14="http://schemas.microsoft.com/office/powerpoint/2010/main" val="378454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18</a:t>
            </a:fld>
            <a:endParaRPr lang="da-DK"/>
          </a:p>
        </p:txBody>
      </p:sp>
    </p:spTree>
    <p:extLst>
      <p:ext uri="{BB962C8B-B14F-4D97-AF65-F5344CB8AC3E}">
        <p14:creationId xmlns:p14="http://schemas.microsoft.com/office/powerpoint/2010/main" val="384541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20</a:t>
            </a:fld>
            <a:endParaRPr lang="da-DK"/>
          </a:p>
        </p:txBody>
      </p:sp>
    </p:spTree>
    <p:extLst>
      <p:ext uri="{BB962C8B-B14F-4D97-AF65-F5344CB8AC3E}">
        <p14:creationId xmlns:p14="http://schemas.microsoft.com/office/powerpoint/2010/main" val="139931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21</a:t>
            </a:fld>
            <a:endParaRPr lang="da-DK"/>
          </a:p>
        </p:txBody>
      </p:sp>
    </p:spTree>
    <p:extLst>
      <p:ext uri="{BB962C8B-B14F-4D97-AF65-F5344CB8AC3E}">
        <p14:creationId xmlns:p14="http://schemas.microsoft.com/office/powerpoint/2010/main" val="344125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22</a:t>
            </a:fld>
            <a:endParaRPr lang="da-DK"/>
          </a:p>
        </p:txBody>
      </p:sp>
    </p:spTree>
    <p:extLst>
      <p:ext uri="{BB962C8B-B14F-4D97-AF65-F5344CB8AC3E}">
        <p14:creationId xmlns:p14="http://schemas.microsoft.com/office/powerpoint/2010/main" val="164337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23</a:t>
            </a:fld>
            <a:endParaRPr lang="da-DK"/>
          </a:p>
        </p:txBody>
      </p:sp>
    </p:spTree>
    <p:extLst>
      <p:ext uri="{BB962C8B-B14F-4D97-AF65-F5344CB8AC3E}">
        <p14:creationId xmlns:p14="http://schemas.microsoft.com/office/powerpoint/2010/main" val="266194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24</a:t>
            </a:fld>
            <a:endParaRPr lang="da-DK"/>
          </a:p>
        </p:txBody>
      </p:sp>
    </p:spTree>
    <p:extLst>
      <p:ext uri="{BB962C8B-B14F-4D97-AF65-F5344CB8AC3E}">
        <p14:creationId xmlns:p14="http://schemas.microsoft.com/office/powerpoint/2010/main" val="414864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25</a:t>
            </a:fld>
            <a:endParaRPr lang="da-DK"/>
          </a:p>
        </p:txBody>
      </p:sp>
    </p:spTree>
    <p:extLst>
      <p:ext uri="{BB962C8B-B14F-4D97-AF65-F5344CB8AC3E}">
        <p14:creationId xmlns:p14="http://schemas.microsoft.com/office/powerpoint/2010/main" val="301017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Skrevet af Hans Vilhelm Kaalund, lærer i Vridsløselille fængsel fra 1859-81. Fængslet blev drevet som isolationsfængsel. På trods af en hverdag i en verden, hvor der ikke er alt for lyse udsigter, skriver Kaalund denne lyse hyldest til livet  … Jeg tænker, at det her kunne være en sang om at være MR formand! Tænk over det, mens vi synger. </a:t>
            </a:r>
          </a:p>
          <a:p>
            <a:endParaRPr lang="da-DK" dirty="0"/>
          </a:p>
        </p:txBody>
      </p:sp>
      <p:sp>
        <p:nvSpPr>
          <p:cNvPr id="4" name="Pladsholder til slidenummer 3"/>
          <p:cNvSpPr>
            <a:spLocks noGrp="1"/>
          </p:cNvSpPr>
          <p:nvPr>
            <p:ph type="sldNum" sz="quarter" idx="5"/>
          </p:nvPr>
        </p:nvSpPr>
        <p:spPr/>
        <p:txBody>
          <a:bodyPr/>
          <a:lstStyle/>
          <a:p>
            <a:fld id="{AD49FDEC-C584-4733-96B1-8C9C9A29F9D4}" type="slidenum">
              <a:rPr lang="da-DK" smtClean="0"/>
              <a:t>2</a:t>
            </a:fld>
            <a:endParaRPr lang="da-DK"/>
          </a:p>
        </p:txBody>
      </p:sp>
    </p:spTree>
    <p:extLst>
      <p:ext uri="{BB962C8B-B14F-4D97-AF65-F5344CB8AC3E}">
        <p14:creationId xmlns:p14="http://schemas.microsoft.com/office/powerpoint/2010/main" val="185093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26</a:t>
            </a:fld>
            <a:endParaRPr lang="da-DK"/>
          </a:p>
        </p:txBody>
      </p:sp>
    </p:spTree>
    <p:extLst>
      <p:ext uri="{BB962C8B-B14F-4D97-AF65-F5344CB8AC3E}">
        <p14:creationId xmlns:p14="http://schemas.microsoft.com/office/powerpoint/2010/main" val="331562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27</a:t>
            </a:fld>
            <a:endParaRPr lang="da-DK"/>
          </a:p>
        </p:txBody>
      </p:sp>
    </p:spTree>
    <p:extLst>
      <p:ext uri="{BB962C8B-B14F-4D97-AF65-F5344CB8AC3E}">
        <p14:creationId xmlns:p14="http://schemas.microsoft.com/office/powerpoint/2010/main" val="192717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0"/>
              </a:spcAft>
            </a:pPr>
            <a:r>
              <a:rPr lang="da-DK" sz="1800" dirty="0">
                <a:effectLst/>
                <a:latin typeface="calibri" panose="020F0502020204030204" pitchFamily="34" charset="0"/>
              </a:rPr>
              <a:t>Kommentarer til julegaver til personalet – beslutning fra PU-møde den 07.11.2023:</a:t>
            </a:r>
          </a:p>
          <a:p>
            <a:pPr>
              <a:spcAft>
                <a:spcPts val="0"/>
              </a:spcAft>
            </a:pPr>
            <a:r>
              <a:rPr lang="da-DK" sz="1800" i="1" dirty="0">
                <a:effectLst/>
                <a:latin typeface="calibri" panose="020F0502020204030204" pitchFamily="34" charset="0"/>
              </a:rPr>
              <a:t>PU er opmærksom på revisionens bemærkning om julegaver til de ansatte. PU er klar over den gode intention fra </a:t>
            </a:r>
            <a:r>
              <a:rPr lang="da-DK" sz="1800" i="1" dirty="0" err="1">
                <a:effectLst/>
                <a:latin typeface="calibri" panose="020F0502020204030204" pitchFamily="34" charset="0"/>
              </a:rPr>
              <a:t>MR´ets</a:t>
            </a:r>
            <a:r>
              <a:rPr lang="da-DK" sz="1800" i="1" dirty="0">
                <a:effectLst/>
                <a:latin typeface="calibri" panose="020F0502020204030204" pitchFamily="34" charset="0"/>
              </a:rPr>
              <a:t> side ved at give de ansatte en lille julegave, og PU har tillid til rådets dømmekraft. Hvis MR fastholder denne praksis, anbefaler PU, at MR er meget opmærksomme på beløbets størrelse.</a:t>
            </a:r>
          </a:p>
          <a:p>
            <a:endParaRPr lang="da-DK" dirty="0"/>
          </a:p>
        </p:txBody>
      </p:sp>
      <p:sp>
        <p:nvSpPr>
          <p:cNvPr id="4" name="Pladsholder til slidenummer 3"/>
          <p:cNvSpPr>
            <a:spLocks noGrp="1"/>
          </p:cNvSpPr>
          <p:nvPr>
            <p:ph type="sldNum" sz="quarter" idx="5"/>
          </p:nvPr>
        </p:nvSpPr>
        <p:spPr/>
        <p:txBody>
          <a:bodyPr/>
          <a:lstStyle/>
          <a:p>
            <a:fld id="{AD49FDEC-C584-4733-96B1-8C9C9A29F9D4}" type="slidenum">
              <a:rPr lang="da-DK" smtClean="0"/>
              <a:t>28</a:t>
            </a:fld>
            <a:endParaRPr lang="da-DK"/>
          </a:p>
        </p:txBody>
      </p:sp>
    </p:spTree>
    <p:extLst>
      <p:ext uri="{BB962C8B-B14F-4D97-AF65-F5344CB8AC3E}">
        <p14:creationId xmlns:p14="http://schemas.microsoft.com/office/powerpoint/2010/main" val="92151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Blot vers 1-6, så der ikke går alt for meget jul i det … ;) </a:t>
            </a:r>
          </a:p>
        </p:txBody>
      </p:sp>
      <p:sp>
        <p:nvSpPr>
          <p:cNvPr id="4" name="Pladsholder til slidenummer 3"/>
          <p:cNvSpPr>
            <a:spLocks noGrp="1"/>
          </p:cNvSpPr>
          <p:nvPr>
            <p:ph type="sldNum" sz="quarter" idx="5"/>
          </p:nvPr>
        </p:nvSpPr>
        <p:spPr/>
        <p:txBody>
          <a:bodyPr/>
          <a:lstStyle/>
          <a:p>
            <a:fld id="{AD49FDEC-C584-4733-96B1-8C9C9A29F9D4}" type="slidenum">
              <a:rPr lang="da-DK" smtClean="0"/>
              <a:t>29</a:t>
            </a:fld>
            <a:endParaRPr lang="da-DK"/>
          </a:p>
        </p:txBody>
      </p:sp>
    </p:spTree>
    <p:extLst>
      <p:ext uri="{BB962C8B-B14F-4D97-AF65-F5344CB8AC3E}">
        <p14:creationId xmlns:p14="http://schemas.microsoft.com/office/powerpoint/2010/main" val="219081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8</a:t>
            </a:fld>
            <a:endParaRPr lang="da-DK"/>
          </a:p>
        </p:txBody>
      </p:sp>
    </p:spTree>
    <p:extLst>
      <p:ext uri="{BB962C8B-B14F-4D97-AF65-F5344CB8AC3E}">
        <p14:creationId xmlns:p14="http://schemas.microsoft.com/office/powerpoint/2010/main" val="409998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9</a:t>
            </a:fld>
            <a:endParaRPr lang="da-DK"/>
          </a:p>
        </p:txBody>
      </p:sp>
    </p:spTree>
    <p:extLst>
      <p:ext uri="{BB962C8B-B14F-4D97-AF65-F5344CB8AC3E}">
        <p14:creationId xmlns:p14="http://schemas.microsoft.com/office/powerpoint/2010/main" val="354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10</a:t>
            </a:fld>
            <a:endParaRPr lang="da-DK"/>
          </a:p>
        </p:txBody>
      </p:sp>
    </p:spTree>
    <p:extLst>
      <p:ext uri="{BB962C8B-B14F-4D97-AF65-F5344CB8AC3E}">
        <p14:creationId xmlns:p14="http://schemas.microsoft.com/office/powerpoint/2010/main" val="303589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11</a:t>
            </a:fld>
            <a:endParaRPr lang="da-DK"/>
          </a:p>
        </p:txBody>
      </p:sp>
    </p:spTree>
    <p:extLst>
      <p:ext uri="{BB962C8B-B14F-4D97-AF65-F5344CB8AC3E}">
        <p14:creationId xmlns:p14="http://schemas.microsoft.com/office/powerpoint/2010/main" val="222680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12</a:t>
            </a:fld>
            <a:endParaRPr lang="da-DK"/>
          </a:p>
        </p:txBody>
      </p:sp>
    </p:spTree>
    <p:extLst>
      <p:ext uri="{BB962C8B-B14F-4D97-AF65-F5344CB8AC3E}">
        <p14:creationId xmlns:p14="http://schemas.microsoft.com/office/powerpoint/2010/main" val="15208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13</a:t>
            </a:fld>
            <a:endParaRPr lang="da-DK"/>
          </a:p>
        </p:txBody>
      </p:sp>
    </p:spTree>
    <p:extLst>
      <p:ext uri="{BB962C8B-B14F-4D97-AF65-F5344CB8AC3E}">
        <p14:creationId xmlns:p14="http://schemas.microsoft.com/office/powerpoint/2010/main" val="100008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D49FDEC-C584-4733-96B1-8C9C9A29F9D4}" type="slidenum">
              <a:rPr lang="da-DK" smtClean="0"/>
              <a:t>14</a:t>
            </a:fld>
            <a:endParaRPr lang="da-DK"/>
          </a:p>
        </p:txBody>
      </p:sp>
    </p:spTree>
    <p:extLst>
      <p:ext uri="{BB962C8B-B14F-4D97-AF65-F5344CB8AC3E}">
        <p14:creationId xmlns:p14="http://schemas.microsoft.com/office/powerpoint/2010/main" val="3147023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da-DK"/>
              <a:t>Klik for at redigere titeltypografien i masteren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da-DK"/>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374550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sk billede med billedteks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2AE407A-B3C6-4171-BD13-C9E3E6C03FCA}" type="datetimeFigureOut">
              <a:rPr lang="da-DK" smtClean="0"/>
              <a:t>14-11-2023</a:t>
            </a:fld>
            <a:endParaRPr lang="da-DK"/>
          </a:p>
        </p:txBody>
      </p:sp>
      <p:sp>
        <p:nvSpPr>
          <p:cNvPr id="6" name="Footer Placeholder 5"/>
          <p:cNvSpPr>
            <a:spLocks noGrp="1"/>
          </p:cNvSpPr>
          <p:nvPr>
            <p:ph type="ftr" sz="quarter" idx="11"/>
          </p:nvPr>
        </p:nvSpPr>
        <p:spPr/>
        <p:txBody>
          <a:bodyPr/>
          <a:lstStyle/>
          <a:p>
            <a:endParaRPr lang="da-DK"/>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91083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og billedtekst">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da-DK"/>
              <a:t>Klik for at redigere titeltypografien i masteren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p:txBody>
          <a:bodyPr/>
          <a:lstStyle/>
          <a:p>
            <a:endParaRPr lang="da-DK"/>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65098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med billedtekst">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da-DK"/>
              <a:t>Klik for at redigere titeltypografien i masteren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p:txBody>
          <a:bodyPr/>
          <a:lstStyle/>
          <a:p>
            <a:endParaRPr lang="da-DK"/>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6341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p:txBody>
          <a:bodyPr/>
          <a:lstStyle/>
          <a:p>
            <a:endParaRPr lang="da-DK"/>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346780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AE407A-B3C6-4171-BD13-C9E3E6C03FCA}" type="datetimeFigureOut">
              <a:rPr lang="da-DK" smtClean="0"/>
              <a:t>14-11-2023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87822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AE407A-B3C6-4171-BD13-C9E3E6C03FCA}" type="datetimeFigureOut">
              <a:rPr lang="da-DK" smtClean="0"/>
              <a:t>14-11-2023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3166123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a:xfrm>
            <a:off x="516133" y="6387910"/>
            <a:ext cx="3859795" cy="228660"/>
          </a:xfrm>
        </p:spPr>
        <p:txBody>
          <a:bodyPr/>
          <a:lstStyle/>
          <a:p>
            <a:endParaRPr lang="da-DK"/>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42546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a:xfrm>
            <a:off x="538546" y="6365498"/>
            <a:ext cx="3859795" cy="228660"/>
          </a:xfrm>
        </p:spPr>
        <p:txBody>
          <a:bodyPr/>
          <a:lstStyle/>
          <a:p>
            <a:endParaRPr lang="da-DK"/>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52734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135708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2AE407A-B3C6-4171-BD13-C9E3E6C03FCA}" type="datetimeFigureOut">
              <a:rPr lang="da-DK" smtClean="0"/>
              <a:t>14-11-2023</a:t>
            </a:fld>
            <a:endParaRPr lang="da-DK"/>
          </a:p>
        </p:txBody>
      </p:sp>
      <p:sp>
        <p:nvSpPr>
          <p:cNvPr id="5" name="Footer Placeholder 4"/>
          <p:cNvSpPr>
            <a:spLocks noGrp="1"/>
          </p:cNvSpPr>
          <p:nvPr>
            <p:ph type="ftr" sz="quarter" idx="11"/>
          </p:nvPr>
        </p:nvSpPr>
        <p:spPr/>
        <p:txBody>
          <a:bodyPr/>
          <a:lstStyle/>
          <a:p>
            <a:endParaRPr lang="da-DK"/>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84394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a-DK"/>
              <a:t>Klik for at redigere titeltypografien i masteren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2AE407A-B3C6-4171-BD13-C9E3E6C03FCA}" type="datetimeFigureOut">
              <a:rPr lang="da-DK" smtClean="0"/>
              <a:t>14-11-2023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11101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2AE407A-B3C6-4171-BD13-C9E3E6C03FCA}" type="datetimeFigureOut">
              <a:rPr lang="da-DK" smtClean="0"/>
              <a:t>14-11-2023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21837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12AE407A-B3C6-4171-BD13-C9E3E6C03FCA}" type="datetimeFigureOut">
              <a:rPr lang="da-DK" smtClean="0"/>
              <a:t>14-11-2023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48041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2AE407A-B3C6-4171-BD13-C9E3E6C03FCA}" type="datetimeFigureOut">
              <a:rPr lang="da-DK" smtClean="0"/>
              <a:t>14-11-2023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418123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2AE407A-B3C6-4171-BD13-C9E3E6C03FCA}" type="datetimeFigureOut">
              <a:rPr lang="da-DK" smtClean="0"/>
              <a:t>14-11-2023</a:t>
            </a:fld>
            <a:endParaRPr lang="da-DK"/>
          </a:p>
        </p:txBody>
      </p:sp>
      <p:sp>
        <p:nvSpPr>
          <p:cNvPr id="6" name="Footer Placeholder 5"/>
          <p:cNvSpPr>
            <a:spLocks noGrp="1"/>
          </p:cNvSpPr>
          <p:nvPr>
            <p:ph type="ftr" sz="quarter" idx="11"/>
          </p:nvPr>
        </p:nvSpPr>
        <p:spPr/>
        <p:txBody>
          <a:bodyPr/>
          <a:lstStyle/>
          <a:p>
            <a:endParaRPr lang="da-DK"/>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327541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2AE407A-B3C6-4171-BD13-C9E3E6C03FCA}" type="datetimeFigureOut">
              <a:rPr lang="da-DK" smtClean="0"/>
              <a:t>14-11-2023</a:t>
            </a:fld>
            <a:endParaRPr lang="da-DK"/>
          </a:p>
        </p:txBody>
      </p:sp>
      <p:sp>
        <p:nvSpPr>
          <p:cNvPr id="6" name="Footer Placeholder 5"/>
          <p:cNvSpPr>
            <a:spLocks noGrp="1"/>
          </p:cNvSpPr>
          <p:nvPr>
            <p:ph type="ftr" sz="quarter" idx="11"/>
          </p:nvPr>
        </p:nvSpPr>
        <p:spPr/>
        <p:txBody>
          <a:bodyPr/>
          <a:lstStyle/>
          <a:p>
            <a:endParaRPr lang="da-DK"/>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2334938-11D2-42E9-B30E-AEDAB874697A}" type="slidenum">
              <a:rPr lang="da-DK" smtClean="0"/>
              <a:t>‹nr.›</a:t>
            </a:fld>
            <a:endParaRPr lang="da-DK"/>
          </a:p>
        </p:txBody>
      </p:sp>
    </p:spTree>
    <p:extLst>
      <p:ext uri="{BB962C8B-B14F-4D97-AF65-F5344CB8AC3E}">
        <p14:creationId xmlns:p14="http://schemas.microsoft.com/office/powerpoint/2010/main" val="243152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2AE407A-B3C6-4171-BD13-C9E3E6C03FCA}" type="datetimeFigureOut">
              <a:rPr lang="da-DK" smtClean="0"/>
              <a:t>14-11-2023</a:t>
            </a:fld>
            <a:endParaRPr lang="da-DK"/>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da-DK"/>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2334938-11D2-42E9-B30E-AEDAB874697A}" type="slidenum">
              <a:rPr lang="da-DK" smtClean="0"/>
              <a:t>‹nr.›</a:t>
            </a:fld>
            <a:endParaRPr lang="da-DK"/>
          </a:p>
        </p:txBody>
      </p:sp>
    </p:spTree>
    <p:extLst>
      <p:ext uri="{BB962C8B-B14F-4D97-AF65-F5344CB8AC3E}">
        <p14:creationId xmlns:p14="http://schemas.microsoft.com/office/powerpoint/2010/main" val="24503782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FD6EF-E11A-EE49-40F6-86DBD9439855}"/>
              </a:ext>
            </a:extLst>
          </p:cNvPr>
          <p:cNvSpPr>
            <a:spLocks noGrp="1"/>
          </p:cNvSpPr>
          <p:nvPr>
            <p:ph type="ctrTitle"/>
          </p:nvPr>
        </p:nvSpPr>
        <p:spPr/>
        <p:txBody>
          <a:bodyPr/>
          <a:lstStyle/>
          <a:p>
            <a:r>
              <a:rPr lang="da-DK" dirty="0"/>
              <a:t>Formandsmøde </a:t>
            </a:r>
          </a:p>
        </p:txBody>
      </p:sp>
      <p:sp>
        <p:nvSpPr>
          <p:cNvPr id="3" name="Undertitel 2">
            <a:extLst>
              <a:ext uri="{FF2B5EF4-FFF2-40B4-BE49-F238E27FC236}">
                <a16:creationId xmlns:a16="http://schemas.microsoft.com/office/drawing/2014/main" id="{72CF16C8-4E1B-EC1C-A531-28C63E77FB94}"/>
              </a:ext>
            </a:extLst>
          </p:cNvPr>
          <p:cNvSpPr>
            <a:spLocks noGrp="1"/>
          </p:cNvSpPr>
          <p:nvPr>
            <p:ph type="subTitle" idx="1"/>
          </p:nvPr>
        </p:nvSpPr>
        <p:spPr/>
        <p:txBody>
          <a:bodyPr/>
          <a:lstStyle/>
          <a:p>
            <a:r>
              <a:rPr lang="da-DK" dirty="0"/>
              <a:t>14. november 2023</a:t>
            </a:r>
          </a:p>
        </p:txBody>
      </p:sp>
    </p:spTree>
    <p:extLst>
      <p:ext uri="{BB962C8B-B14F-4D97-AF65-F5344CB8AC3E}">
        <p14:creationId xmlns:p14="http://schemas.microsoft.com/office/powerpoint/2010/main" val="141947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a:xfrm>
            <a:off x="580445" y="2838616"/>
            <a:ext cx="8006964" cy="3181184"/>
          </a:xfrm>
        </p:spPr>
        <p:txBody>
          <a:bodyPr/>
          <a:lstStyle/>
          <a:p>
            <a:r>
              <a:rPr lang="da-DK" sz="2000" dirty="0"/>
              <a:t>Opsamling fra valgmødet i Viborg 1. nov.</a:t>
            </a:r>
          </a:p>
          <a:p>
            <a:r>
              <a:rPr lang="da-DK" sz="2000" dirty="0"/>
              <a:t>Orientering om arbejdsgruppe vedr. rekruttering af unge</a:t>
            </a:r>
          </a:p>
          <a:p>
            <a:endParaRPr lang="da-DK" dirty="0"/>
          </a:p>
        </p:txBody>
      </p:sp>
    </p:spTree>
    <p:extLst>
      <p:ext uri="{BB962C8B-B14F-4D97-AF65-F5344CB8AC3E}">
        <p14:creationId xmlns:p14="http://schemas.microsoft.com/office/powerpoint/2010/main" val="377934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descr="Et billede, der indeholder tekst, skærmbillede, design">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 y="7323"/>
            <a:ext cx="9091448" cy="6843353"/>
          </a:xfrm>
          <a:prstGeom prst="rect">
            <a:avLst/>
          </a:prstGeom>
        </p:spPr>
      </p:pic>
    </p:spTree>
    <p:extLst>
      <p:ext uri="{BB962C8B-B14F-4D97-AF65-F5344CB8AC3E}">
        <p14:creationId xmlns:p14="http://schemas.microsoft.com/office/powerpoint/2010/main" val="35878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76" y="20657"/>
            <a:ext cx="9091448" cy="6816684"/>
          </a:xfrm>
          <a:prstGeom prst="rect">
            <a:avLst/>
          </a:prstGeom>
        </p:spPr>
      </p:pic>
    </p:spTree>
    <p:extLst>
      <p:ext uri="{BB962C8B-B14F-4D97-AF65-F5344CB8AC3E}">
        <p14:creationId xmlns:p14="http://schemas.microsoft.com/office/powerpoint/2010/main" val="419988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76" y="25417"/>
            <a:ext cx="9091448" cy="6807164"/>
          </a:xfrm>
          <a:prstGeom prst="rect">
            <a:avLst/>
          </a:prstGeom>
        </p:spPr>
      </p:pic>
    </p:spTree>
    <p:extLst>
      <p:ext uri="{BB962C8B-B14F-4D97-AF65-F5344CB8AC3E}">
        <p14:creationId xmlns:p14="http://schemas.microsoft.com/office/powerpoint/2010/main" val="63861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76" y="51407"/>
            <a:ext cx="9091448" cy="6755183"/>
          </a:xfrm>
          <a:prstGeom prst="rect">
            <a:avLst/>
          </a:prstGeom>
        </p:spPr>
      </p:pic>
    </p:spTree>
    <p:extLst>
      <p:ext uri="{BB962C8B-B14F-4D97-AF65-F5344CB8AC3E}">
        <p14:creationId xmlns:p14="http://schemas.microsoft.com/office/powerpoint/2010/main" val="137071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134" y="51407"/>
            <a:ext cx="8911731" cy="6755183"/>
          </a:xfrm>
          <a:prstGeom prst="rect">
            <a:avLst/>
          </a:prstGeom>
        </p:spPr>
      </p:pic>
    </p:spTree>
    <p:extLst>
      <p:ext uri="{BB962C8B-B14F-4D97-AF65-F5344CB8AC3E}">
        <p14:creationId xmlns:p14="http://schemas.microsoft.com/office/powerpoint/2010/main" val="114844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DB26A-2F08-DD68-1FA7-61353A060846}"/>
              </a:ext>
            </a:extLst>
          </p:cNvPr>
          <p:cNvSpPr>
            <a:spLocks noGrp="1"/>
          </p:cNvSpPr>
          <p:nvPr>
            <p:ph type="title"/>
          </p:nvPr>
        </p:nvSpPr>
        <p:spPr/>
        <p:txBody>
          <a:bodyPr/>
          <a:lstStyle/>
          <a:p>
            <a:r>
              <a:rPr lang="da-DK" dirty="0"/>
              <a:t>3. Menighedsrådsvalg 2024</a:t>
            </a:r>
          </a:p>
        </p:txBody>
      </p:sp>
      <p:sp>
        <p:nvSpPr>
          <p:cNvPr id="3" name="Pladsholder til indhold 2">
            <a:extLst>
              <a:ext uri="{FF2B5EF4-FFF2-40B4-BE49-F238E27FC236}">
                <a16:creationId xmlns:a16="http://schemas.microsoft.com/office/drawing/2014/main" id="{CB0D6A3F-BEB0-23AE-02C7-FE540C009197}"/>
              </a:ext>
            </a:extLst>
          </p:cNvPr>
          <p:cNvSpPr>
            <a:spLocks noGrp="1"/>
          </p:cNvSpPr>
          <p:nvPr>
            <p:ph idx="1"/>
          </p:nvPr>
        </p:nvSpPr>
        <p:spPr/>
        <p:txBody>
          <a:bodyPr/>
          <a:lstStyle/>
          <a:p>
            <a:pPr marL="0" indent="0">
              <a:buNone/>
            </a:pPr>
            <a:endParaRPr lang="da-DK" dirty="0"/>
          </a:p>
          <a:p>
            <a:endParaRPr lang="da-DK" dirty="0"/>
          </a:p>
        </p:txBody>
      </p:sp>
      <p:pic>
        <p:nvPicPr>
          <p:cNvPr id="5" name="Billede 4">
            <a:extLst>
              <a:ext uri="{FF2B5EF4-FFF2-40B4-BE49-F238E27FC236}">
                <a16:creationId xmlns:a16="http://schemas.microsoft.com/office/drawing/2014/main" id="{00981AD0-362D-94DF-1855-269DBA5E03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134" y="94626"/>
            <a:ext cx="8911731" cy="6668744"/>
          </a:xfrm>
          <a:prstGeom prst="rect">
            <a:avLst/>
          </a:prstGeom>
        </p:spPr>
      </p:pic>
    </p:spTree>
    <p:extLst>
      <p:ext uri="{BB962C8B-B14F-4D97-AF65-F5344CB8AC3E}">
        <p14:creationId xmlns:p14="http://schemas.microsoft.com/office/powerpoint/2010/main" val="300571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F4DFF-DDE0-6FD2-7CFC-A8B80054A2C4}"/>
              </a:ext>
            </a:extLst>
          </p:cNvPr>
          <p:cNvSpPr>
            <a:spLocks noGrp="1"/>
          </p:cNvSpPr>
          <p:nvPr>
            <p:ph type="title"/>
          </p:nvPr>
        </p:nvSpPr>
        <p:spPr/>
        <p:txBody>
          <a:bodyPr/>
          <a:lstStyle/>
          <a:p>
            <a:r>
              <a:rPr lang="da-DK" dirty="0"/>
              <a:t>Unge i menighedsråd?</a:t>
            </a:r>
          </a:p>
        </p:txBody>
      </p:sp>
      <p:sp>
        <p:nvSpPr>
          <p:cNvPr id="4" name="Pladsholder til indhold 3">
            <a:extLst>
              <a:ext uri="{FF2B5EF4-FFF2-40B4-BE49-F238E27FC236}">
                <a16:creationId xmlns:a16="http://schemas.microsoft.com/office/drawing/2014/main" id="{19CC0696-FC62-B149-0C85-950B39133670}"/>
              </a:ext>
            </a:extLst>
          </p:cNvPr>
          <p:cNvSpPr>
            <a:spLocks noGrp="1"/>
          </p:cNvSpPr>
          <p:nvPr>
            <p:ph idx="1"/>
          </p:nvPr>
        </p:nvSpPr>
        <p:spPr>
          <a:xfrm>
            <a:off x="485029" y="2210463"/>
            <a:ext cx="8070573" cy="4420925"/>
          </a:xfrm>
        </p:spPr>
        <p:txBody>
          <a:bodyPr>
            <a:normAutofit fontScale="70000" lnSpcReduction="20000"/>
          </a:bodyPr>
          <a:lstStyle/>
          <a:p>
            <a:pPr marL="0" indent="0">
              <a:buNone/>
            </a:pPr>
            <a:r>
              <a:rPr lang="da-DK" sz="2900" b="1" dirty="0"/>
              <a:t>Sådan kan et menighedsråd holde de unge på afstand:</a:t>
            </a:r>
          </a:p>
          <a:p>
            <a:r>
              <a:rPr lang="da-DK" sz="2900" dirty="0"/>
              <a:t>Vær lukket og afvisende</a:t>
            </a:r>
          </a:p>
          <a:p>
            <a:r>
              <a:rPr lang="da-DK" sz="2900" dirty="0"/>
              <a:t>Udeluk mulighed for indflydelse</a:t>
            </a:r>
          </a:p>
          <a:p>
            <a:r>
              <a:rPr lang="da-DK" sz="2900" dirty="0"/>
              <a:t>Vær usynlig</a:t>
            </a:r>
          </a:p>
          <a:p>
            <a:r>
              <a:rPr lang="da-DK" sz="2900" dirty="0"/>
              <a:t>Læg fokus på administration</a:t>
            </a:r>
          </a:p>
          <a:p>
            <a:r>
              <a:rPr lang="da-DK" sz="2900" dirty="0"/>
              <a:t>Undgå nye arbejdsmetoder</a:t>
            </a:r>
          </a:p>
          <a:p>
            <a:r>
              <a:rPr lang="da-DK" sz="2900" dirty="0"/>
              <a:t>Gør ikke brug af unges kompetencer</a:t>
            </a:r>
          </a:p>
          <a:p>
            <a:r>
              <a:rPr lang="da-DK" sz="2900" dirty="0"/>
              <a:t>Sæt en grænse på ét ungt medlem</a:t>
            </a:r>
          </a:p>
          <a:p>
            <a:r>
              <a:rPr lang="da-DK" sz="2900" dirty="0"/>
              <a:t>Hav aldersfordomme</a:t>
            </a:r>
          </a:p>
          <a:p>
            <a:r>
              <a:rPr lang="da-DK" sz="2900" dirty="0"/>
              <a:t>Formidl kirkens budskab til unge med ældre</a:t>
            </a:r>
          </a:p>
          <a:p>
            <a:r>
              <a:rPr lang="da-DK" sz="2900" dirty="0"/>
              <a:t>Bekræft alle fordomme om, at menighedsråd er kedelige…</a:t>
            </a:r>
          </a:p>
          <a:p>
            <a:endParaRPr lang="da-DK" dirty="0"/>
          </a:p>
        </p:txBody>
      </p:sp>
      <p:pic>
        <p:nvPicPr>
          <p:cNvPr id="1028" name="Picture 4" descr="Young businesswoman having a discussion with her colleagues in a meeting stock photo">
            <a:extLst>
              <a:ext uri="{FF2B5EF4-FFF2-40B4-BE49-F238E27FC236}">
                <a16:creationId xmlns:a16="http://schemas.microsoft.com/office/drawing/2014/main" id="{F17E744C-E2AD-2A6F-FAAD-6CD31ED10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78" y="2883116"/>
            <a:ext cx="3253754" cy="216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4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A9B8D-B3EC-4F5E-DE1E-BE0D8E774575}"/>
              </a:ext>
            </a:extLst>
          </p:cNvPr>
          <p:cNvSpPr>
            <a:spLocks noGrp="1"/>
          </p:cNvSpPr>
          <p:nvPr>
            <p:ph type="title"/>
          </p:nvPr>
        </p:nvSpPr>
        <p:spPr/>
        <p:txBody>
          <a:bodyPr/>
          <a:lstStyle/>
          <a:p>
            <a:r>
              <a:rPr lang="da-DK" dirty="0"/>
              <a:t>Unge i menighedsråd!</a:t>
            </a:r>
          </a:p>
        </p:txBody>
      </p:sp>
      <p:sp>
        <p:nvSpPr>
          <p:cNvPr id="3" name="Pladsholder til indhold 2">
            <a:extLst>
              <a:ext uri="{FF2B5EF4-FFF2-40B4-BE49-F238E27FC236}">
                <a16:creationId xmlns:a16="http://schemas.microsoft.com/office/drawing/2014/main" id="{B739E3D1-F060-A084-2A32-129FB1A144D8}"/>
              </a:ext>
            </a:extLst>
          </p:cNvPr>
          <p:cNvSpPr>
            <a:spLocks noGrp="1"/>
          </p:cNvSpPr>
          <p:nvPr>
            <p:ph idx="1"/>
          </p:nvPr>
        </p:nvSpPr>
        <p:spPr>
          <a:xfrm>
            <a:off x="540689" y="2489200"/>
            <a:ext cx="8062622" cy="3530600"/>
          </a:xfrm>
        </p:spPr>
        <p:txBody>
          <a:bodyPr>
            <a:normAutofit/>
          </a:bodyPr>
          <a:lstStyle/>
          <a:p>
            <a:r>
              <a:rPr lang="da-DK" sz="2000" dirty="0"/>
              <a:t>Arbejdsgruppe for flere unge i MR</a:t>
            </a:r>
          </a:p>
          <a:p>
            <a:endParaRPr lang="da-DK" sz="2000" dirty="0"/>
          </a:p>
          <a:p>
            <a:pPr marL="0" indent="0">
              <a:buNone/>
            </a:pPr>
            <a:r>
              <a:rPr lang="da-DK" sz="2000" dirty="0"/>
              <a:t>	I udvalget sidder: </a:t>
            </a:r>
          </a:p>
          <a:p>
            <a:pPr marL="0" indent="0">
              <a:buNone/>
            </a:pPr>
            <a:r>
              <a:rPr lang="da-DK" sz="2000" dirty="0"/>
              <a:t>		Søren Rusch Stilling Jacobsen, Rind-Kollund</a:t>
            </a:r>
          </a:p>
          <a:p>
            <a:pPr marL="0" indent="0">
              <a:buNone/>
            </a:pPr>
            <a:r>
              <a:rPr lang="da-DK" sz="2000" dirty="0"/>
              <a:t>		Ane Marie Mortensen, Gjellerup</a:t>
            </a:r>
          </a:p>
          <a:p>
            <a:pPr marL="0" indent="0">
              <a:buNone/>
            </a:pPr>
            <a:r>
              <a:rPr lang="da-DK" sz="2000" dirty="0"/>
              <a:t>		Simon Struntze, Tjørring, Snejbjerg m.fl.</a:t>
            </a:r>
          </a:p>
          <a:p>
            <a:pPr marL="0" indent="0">
              <a:buNone/>
            </a:pPr>
            <a:r>
              <a:rPr lang="da-DK" sz="2000" dirty="0"/>
              <a:t>		Mikel Grønhøj Skovgaard, Gjellerup</a:t>
            </a:r>
          </a:p>
          <a:p>
            <a:pPr marL="0" indent="0">
              <a:buNone/>
            </a:pPr>
            <a:r>
              <a:rPr lang="da-DK" sz="2000" dirty="0"/>
              <a:t>		Preben Siggaard, Sunds</a:t>
            </a:r>
          </a:p>
        </p:txBody>
      </p:sp>
    </p:spTree>
    <p:extLst>
      <p:ext uri="{BB962C8B-B14F-4D97-AF65-F5344CB8AC3E}">
        <p14:creationId xmlns:p14="http://schemas.microsoft.com/office/powerpoint/2010/main" val="261181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DEB10-DEA3-870E-68D0-2AB8808169C0}"/>
              </a:ext>
            </a:extLst>
          </p:cNvPr>
          <p:cNvSpPr>
            <a:spLocks noGrp="1"/>
          </p:cNvSpPr>
          <p:nvPr>
            <p:ph type="title"/>
          </p:nvPr>
        </p:nvSpPr>
        <p:spPr/>
        <p:txBody>
          <a:bodyPr/>
          <a:lstStyle/>
          <a:p>
            <a:r>
              <a:rPr lang="da-DK" dirty="0"/>
              <a:t>Drøftelse ved bordene</a:t>
            </a:r>
          </a:p>
        </p:txBody>
      </p:sp>
      <p:sp>
        <p:nvSpPr>
          <p:cNvPr id="3" name="Pladsholder til indhold 2">
            <a:extLst>
              <a:ext uri="{FF2B5EF4-FFF2-40B4-BE49-F238E27FC236}">
                <a16:creationId xmlns:a16="http://schemas.microsoft.com/office/drawing/2014/main" id="{EE6D4E06-9B60-B724-C49D-45DF8CC50E8B}"/>
              </a:ext>
            </a:extLst>
          </p:cNvPr>
          <p:cNvSpPr>
            <a:spLocks noGrp="1"/>
          </p:cNvSpPr>
          <p:nvPr>
            <p:ph idx="1"/>
          </p:nvPr>
        </p:nvSpPr>
        <p:spPr/>
        <p:txBody>
          <a:bodyPr/>
          <a:lstStyle/>
          <a:p>
            <a:r>
              <a:rPr lang="da-DK" dirty="0"/>
              <a:t>… og inden længe smørrebrød!</a:t>
            </a:r>
          </a:p>
          <a:p>
            <a:pPr marL="0" indent="0">
              <a:buNone/>
            </a:pPr>
            <a:r>
              <a:rPr lang="da-DK" dirty="0"/>
              <a:t>	</a:t>
            </a:r>
          </a:p>
          <a:p>
            <a:pPr marL="0" indent="0">
              <a:buNone/>
            </a:pPr>
            <a:r>
              <a:rPr lang="da-DK" dirty="0"/>
              <a:t>Udnyt tiden og den store kompetence ved bordene til samtale om det kommende MR.</a:t>
            </a:r>
          </a:p>
          <a:p>
            <a:r>
              <a:rPr lang="da-DK" dirty="0"/>
              <a:t>Gode tiltag og idéer, til at sætte menighedsrådsvalget på </a:t>
            </a:r>
            <a:r>
              <a:rPr lang="da-DK" dirty="0" err="1"/>
              <a:t>dagordenen</a:t>
            </a:r>
            <a:endParaRPr lang="da-DK" dirty="0"/>
          </a:p>
          <a:p>
            <a:r>
              <a:rPr lang="da-DK" dirty="0"/>
              <a:t>Hvordan rekruttere nye?</a:t>
            </a:r>
          </a:p>
          <a:p>
            <a:r>
              <a:rPr lang="da-DK" dirty="0"/>
              <a:t>Fælles initiativer? </a:t>
            </a:r>
          </a:p>
          <a:p>
            <a:pPr marL="0" indent="0">
              <a:buNone/>
            </a:pPr>
            <a:endParaRPr lang="da-DK" dirty="0"/>
          </a:p>
        </p:txBody>
      </p:sp>
    </p:spTree>
    <p:extLst>
      <p:ext uri="{BB962C8B-B14F-4D97-AF65-F5344CB8AC3E}">
        <p14:creationId xmlns:p14="http://schemas.microsoft.com/office/powerpoint/2010/main" val="42106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7E6A8-6099-F4E3-44D6-8ABEC58D004D}"/>
              </a:ext>
            </a:extLst>
          </p:cNvPr>
          <p:cNvSpPr>
            <a:spLocks noGrp="1"/>
          </p:cNvSpPr>
          <p:nvPr>
            <p:ph type="title"/>
          </p:nvPr>
        </p:nvSpPr>
        <p:spPr>
          <a:xfrm>
            <a:off x="865970" y="927098"/>
            <a:ext cx="6568500" cy="709865"/>
          </a:xfrm>
        </p:spPr>
        <p:txBody>
          <a:bodyPr/>
          <a:lstStyle/>
          <a:p>
            <a:r>
              <a:rPr lang="da-DK" dirty="0"/>
              <a:t>Jeg elsker den  brogede verden</a:t>
            </a:r>
          </a:p>
        </p:txBody>
      </p:sp>
      <p:sp>
        <p:nvSpPr>
          <p:cNvPr id="3" name="Pladsholder til indhold 2">
            <a:extLst>
              <a:ext uri="{FF2B5EF4-FFF2-40B4-BE49-F238E27FC236}">
                <a16:creationId xmlns:a16="http://schemas.microsoft.com/office/drawing/2014/main" id="{68EC845A-82B0-4873-16C4-A6FF30A3C611}"/>
              </a:ext>
            </a:extLst>
          </p:cNvPr>
          <p:cNvSpPr>
            <a:spLocks noGrp="1"/>
          </p:cNvSpPr>
          <p:nvPr>
            <p:ph idx="1"/>
          </p:nvPr>
        </p:nvSpPr>
        <p:spPr/>
        <p:txBody>
          <a:bodyPr>
            <a:normAutofit/>
          </a:bodyPr>
          <a:lstStyle/>
          <a:p>
            <a:r>
              <a:rPr lang="da-DK" sz="3200" b="0" i="0" dirty="0">
                <a:solidFill>
                  <a:srgbClr val="222222"/>
                </a:solidFill>
                <a:effectLst/>
                <a:latin typeface="proxima-nova-alt"/>
              </a:rPr>
              <a:t>1. Jeg elsker den brogede verden</a:t>
            </a:r>
            <a:br>
              <a:rPr lang="da-DK" sz="3200" dirty="0"/>
            </a:br>
            <a:r>
              <a:rPr lang="da-DK" sz="3200" b="0" i="0" dirty="0">
                <a:solidFill>
                  <a:srgbClr val="222222"/>
                </a:solidFill>
                <a:effectLst/>
                <a:latin typeface="proxima-nova-alt"/>
              </a:rPr>
              <a:t>trods al dens nød og strid;</a:t>
            </a:r>
            <a:br>
              <a:rPr lang="da-DK" sz="3200" dirty="0"/>
            </a:br>
            <a:r>
              <a:rPr lang="da-DK" sz="3200" b="0" i="0" dirty="0">
                <a:solidFill>
                  <a:srgbClr val="222222"/>
                </a:solidFill>
                <a:effectLst/>
                <a:latin typeface="proxima-nova-alt"/>
              </a:rPr>
              <a:t>for mig er jorden skøn endnu</a:t>
            </a:r>
            <a:br>
              <a:rPr lang="da-DK" sz="3200" dirty="0"/>
            </a:br>
            <a:r>
              <a:rPr lang="da-DK" sz="3200" b="0" i="0" dirty="0">
                <a:solidFill>
                  <a:srgbClr val="222222"/>
                </a:solidFill>
                <a:effectLst/>
                <a:latin typeface="proxima-nova-alt"/>
              </a:rPr>
              <a:t>som i patriarkernes tid.</a:t>
            </a:r>
            <a:endParaRPr lang="da-DK" sz="3200" dirty="0"/>
          </a:p>
        </p:txBody>
      </p:sp>
    </p:spTree>
    <p:extLst>
      <p:ext uri="{BB962C8B-B14F-4D97-AF65-F5344CB8AC3E}">
        <p14:creationId xmlns:p14="http://schemas.microsoft.com/office/powerpoint/2010/main" val="375135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82221-A81F-80EF-0328-AF5C4DE8E60A}"/>
              </a:ext>
            </a:extLst>
          </p:cNvPr>
          <p:cNvSpPr>
            <a:spLocks noGrp="1"/>
          </p:cNvSpPr>
          <p:nvPr>
            <p:ph type="title"/>
          </p:nvPr>
        </p:nvSpPr>
        <p:spPr>
          <a:xfrm>
            <a:off x="865969" y="927098"/>
            <a:ext cx="7416529" cy="709865"/>
          </a:xfrm>
        </p:spPr>
        <p:txBody>
          <a:bodyPr/>
          <a:lstStyle/>
          <a:p>
            <a:r>
              <a:rPr lang="da-DK" dirty="0"/>
              <a:t>4. A.P. Møller donation: </a:t>
            </a:r>
            <a:br>
              <a:rPr lang="da-DK" dirty="0"/>
            </a:br>
            <a:r>
              <a:rPr lang="da-DK" dirty="0"/>
              <a:t>Kirkernes sociale arbejde i Herning</a:t>
            </a:r>
          </a:p>
        </p:txBody>
      </p:sp>
      <p:sp>
        <p:nvSpPr>
          <p:cNvPr id="3" name="Pladsholder til indhold 2">
            <a:extLst>
              <a:ext uri="{FF2B5EF4-FFF2-40B4-BE49-F238E27FC236}">
                <a16:creationId xmlns:a16="http://schemas.microsoft.com/office/drawing/2014/main" id="{1727B26F-9CAE-22B2-0D3D-2C70586C28B2}"/>
              </a:ext>
            </a:extLst>
          </p:cNvPr>
          <p:cNvSpPr>
            <a:spLocks noGrp="1"/>
          </p:cNvSpPr>
          <p:nvPr>
            <p:ph idx="1"/>
          </p:nvPr>
        </p:nvSpPr>
        <p:spPr>
          <a:xfrm>
            <a:off x="556591" y="2489200"/>
            <a:ext cx="8078526" cy="3530600"/>
          </a:xfrm>
        </p:spPr>
        <p:txBody>
          <a:bodyPr>
            <a:normAutofit/>
          </a:bodyPr>
          <a:lstStyle/>
          <a:p>
            <a:pPr marL="0" indent="0">
              <a:buNone/>
            </a:pPr>
            <a:r>
              <a:rPr lang="da-DK" sz="2000" b="1" dirty="0"/>
              <a:t>Kort om forhistorie og formål</a:t>
            </a:r>
          </a:p>
          <a:p>
            <a:r>
              <a:rPr lang="da-DK" sz="2000" dirty="0"/>
              <a:t>Inspireret af KSA i Viborg</a:t>
            </a:r>
          </a:p>
          <a:p>
            <a:r>
              <a:rPr lang="da-DK" sz="2000" dirty="0"/>
              <a:t>Fondsbevilling på 14.500.000 kr. (som lønmidler i 4 år og aktivitetsmidler i 3 år)</a:t>
            </a:r>
          </a:p>
          <a:p>
            <a:r>
              <a:rPr lang="da-DK" sz="2000" dirty="0"/>
              <a:t>6 kommuner – herunder Herning. </a:t>
            </a:r>
          </a:p>
          <a:p>
            <a:r>
              <a:rPr lang="da-DK" sz="2000" dirty="0"/>
              <a:t>Måles på 7 aktiviteter: Sorggrupper, Trivselsgrupper, Ungenetværk, Parforebyggende tilbud, </a:t>
            </a:r>
            <a:r>
              <a:rPr lang="da-DK" sz="2000" dirty="0" err="1"/>
              <a:t>Juleaftensarr</a:t>
            </a:r>
            <a:r>
              <a:rPr lang="da-DK" sz="2000" dirty="0"/>
              <a:t>., Sommerlejr for udsatte familier, Mandefællesskaber …. </a:t>
            </a:r>
          </a:p>
        </p:txBody>
      </p:sp>
    </p:spTree>
    <p:extLst>
      <p:ext uri="{BB962C8B-B14F-4D97-AF65-F5344CB8AC3E}">
        <p14:creationId xmlns:p14="http://schemas.microsoft.com/office/powerpoint/2010/main" val="191295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82221-A81F-80EF-0328-AF5C4DE8E60A}"/>
              </a:ext>
            </a:extLst>
          </p:cNvPr>
          <p:cNvSpPr>
            <a:spLocks noGrp="1"/>
          </p:cNvSpPr>
          <p:nvPr>
            <p:ph type="title"/>
          </p:nvPr>
        </p:nvSpPr>
        <p:spPr>
          <a:xfrm>
            <a:off x="865969" y="927098"/>
            <a:ext cx="7416529" cy="709865"/>
          </a:xfrm>
        </p:spPr>
        <p:txBody>
          <a:bodyPr/>
          <a:lstStyle/>
          <a:p>
            <a:r>
              <a:rPr lang="da-DK" dirty="0"/>
              <a:t>4. A.P. Møller donation: </a:t>
            </a:r>
            <a:br>
              <a:rPr lang="da-DK" dirty="0"/>
            </a:br>
            <a:r>
              <a:rPr lang="da-DK" dirty="0"/>
              <a:t>Kirkernes sociale arbejde i Herning</a:t>
            </a:r>
          </a:p>
        </p:txBody>
      </p:sp>
      <p:sp>
        <p:nvSpPr>
          <p:cNvPr id="3" name="Pladsholder til indhold 2">
            <a:extLst>
              <a:ext uri="{FF2B5EF4-FFF2-40B4-BE49-F238E27FC236}">
                <a16:creationId xmlns:a16="http://schemas.microsoft.com/office/drawing/2014/main" id="{1727B26F-9CAE-22B2-0D3D-2C70586C28B2}"/>
              </a:ext>
            </a:extLst>
          </p:cNvPr>
          <p:cNvSpPr>
            <a:spLocks noGrp="1"/>
          </p:cNvSpPr>
          <p:nvPr>
            <p:ph idx="1"/>
          </p:nvPr>
        </p:nvSpPr>
        <p:spPr>
          <a:xfrm>
            <a:off x="572494" y="2489200"/>
            <a:ext cx="8022866" cy="3530600"/>
          </a:xfrm>
        </p:spPr>
        <p:txBody>
          <a:bodyPr>
            <a:normAutofit/>
          </a:bodyPr>
          <a:lstStyle/>
          <a:p>
            <a:pPr marL="0" indent="0">
              <a:buNone/>
            </a:pPr>
            <a:r>
              <a:rPr lang="da-DK" sz="2000" b="1" dirty="0"/>
              <a:t>Status på tilmeldte menighedsråd  (i alt 15)</a:t>
            </a:r>
          </a:p>
          <a:p>
            <a:r>
              <a:rPr lang="da-DK" sz="2000" dirty="0"/>
              <a:t>Fra Nordre Provsti: Tjørring, Vildbjerg, Ilskov, Sunds, Aulum, Haderup, Hodsager, Grove, Nøvling, Simmelkær</a:t>
            </a:r>
          </a:p>
          <a:p>
            <a:r>
              <a:rPr lang="da-DK" sz="2000" dirty="0"/>
              <a:t>Fra Søndre Provsti: Sct. Johannes, Assing, Hedeager, Fredens, Gjellerup</a:t>
            </a:r>
          </a:p>
        </p:txBody>
      </p:sp>
    </p:spTree>
    <p:extLst>
      <p:ext uri="{BB962C8B-B14F-4D97-AF65-F5344CB8AC3E}">
        <p14:creationId xmlns:p14="http://schemas.microsoft.com/office/powerpoint/2010/main" val="297654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82221-A81F-80EF-0328-AF5C4DE8E60A}"/>
              </a:ext>
            </a:extLst>
          </p:cNvPr>
          <p:cNvSpPr>
            <a:spLocks noGrp="1"/>
          </p:cNvSpPr>
          <p:nvPr>
            <p:ph type="title"/>
          </p:nvPr>
        </p:nvSpPr>
        <p:spPr>
          <a:xfrm>
            <a:off x="865969" y="927098"/>
            <a:ext cx="7416529" cy="709865"/>
          </a:xfrm>
        </p:spPr>
        <p:txBody>
          <a:bodyPr/>
          <a:lstStyle/>
          <a:p>
            <a:r>
              <a:rPr lang="da-DK" dirty="0"/>
              <a:t>4. A.P. Møller donation: </a:t>
            </a:r>
            <a:br>
              <a:rPr lang="da-DK" dirty="0"/>
            </a:br>
            <a:r>
              <a:rPr lang="da-DK" dirty="0"/>
              <a:t>Kirkernes sociale arbejde i Herning</a:t>
            </a:r>
          </a:p>
        </p:txBody>
      </p:sp>
      <p:sp>
        <p:nvSpPr>
          <p:cNvPr id="3" name="Pladsholder til indhold 2">
            <a:extLst>
              <a:ext uri="{FF2B5EF4-FFF2-40B4-BE49-F238E27FC236}">
                <a16:creationId xmlns:a16="http://schemas.microsoft.com/office/drawing/2014/main" id="{1727B26F-9CAE-22B2-0D3D-2C70586C28B2}"/>
              </a:ext>
            </a:extLst>
          </p:cNvPr>
          <p:cNvSpPr>
            <a:spLocks noGrp="1"/>
          </p:cNvSpPr>
          <p:nvPr>
            <p:ph idx="1"/>
          </p:nvPr>
        </p:nvSpPr>
        <p:spPr>
          <a:xfrm>
            <a:off x="540689" y="2242268"/>
            <a:ext cx="8102379" cy="3777532"/>
          </a:xfrm>
        </p:spPr>
        <p:txBody>
          <a:bodyPr>
            <a:normAutofit/>
          </a:bodyPr>
          <a:lstStyle/>
          <a:p>
            <a:pPr marL="0" indent="0">
              <a:buNone/>
            </a:pPr>
            <a:r>
              <a:rPr lang="da-DK" sz="2000" b="1" dirty="0"/>
              <a:t>Bestyrelse og forretningsudvalg</a:t>
            </a:r>
          </a:p>
          <a:p>
            <a:r>
              <a:rPr lang="da-DK" sz="2000" dirty="0"/>
              <a:t>Bestyrelsen består af to repræsentanter for hvert deltagende menighedsråd</a:t>
            </a:r>
          </a:p>
          <a:p>
            <a:r>
              <a:rPr lang="da-DK" sz="2000" dirty="0">
                <a:latin typeface="+mj-lt"/>
              </a:rPr>
              <a:t>Forretningsudvalget valgt på stiftende generalforsamling den 26. okt. 2023 blev: </a:t>
            </a:r>
          </a:p>
          <a:p>
            <a:r>
              <a:rPr lang="da-DK" sz="2000" b="1" dirty="0">
                <a:effectLst/>
                <a:latin typeface="+mj-lt"/>
                <a:ea typeface="Calibri" panose="020F0502020204030204" pitchFamily="34" charset="0"/>
              </a:rPr>
              <a:t>Preben Siggaard</a:t>
            </a:r>
            <a:r>
              <a:rPr lang="da-DK" sz="2000" dirty="0">
                <a:effectLst/>
                <a:latin typeface="+mj-lt"/>
                <a:ea typeface="Calibri" panose="020F0502020204030204" pitchFamily="34" charset="0"/>
              </a:rPr>
              <a:t>, Sunds / </a:t>
            </a:r>
            <a:r>
              <a:rPr lang="da-DK" sz="2000" b="1" dirty="0">
                <a:effectLst/>
                <a:latin typeface="+mj-lt"/>
                <a:ea typeface="Calibri" panose="020F0502020204030204" pitchFamily="34" charset="0"/>
              </a:rPr>
              <a:t>Henrik Søgaard Kofoed</a:t>
            </a:r>
            <a:r>
              <a:rPr lang="da-DK" sz="2000" dirty="0">
                <a:effectLst/>
                <a:latin typeface="+mj-lt"/>
                <a:ea typeface="Calibri" panose="020F0502020204030204" pitchFamily="34" charset="0"/>
              </a:rPr>
              <a:t>, Sct. Johannes / </a:t>
            </a:r>
            <a:r>
              <a:rPr lang="da-DK" sz="2000" b="1" dirty="0">
                <a:effectLst/>
                <a:latin typeface="+mj-lt"/>
                <a:ea typeface="Calibri" panose="020F0502020204030204" pitchFamily="34" charset="0"/>
              </a:rPr>
              <a:t>Signe Pathuel Bang</a:t>
            </a:r>
            <a:r>
              <a:rPr lang="da-DK" sz="2000" dirty="0">
                <a:effectLst/>
                <a:latin typeface="+mj-lt"/>
                <a:ea typeface="Calibri" panose="020F0502020204030204" pitchFamily="34" charset="0"/>
              </a:rPr>
              <a:t>, Hedeager / </a:t>
            </a:r>
            <a:r>
              <a:rPr lang="da-DK" sz="2000" b="1" dirty="0">
                <a:effectLst/>
                <a:latin typeface="+mj-lt"/>
                <a:ea typeface="Calibri" panose="020F0502020204030204" pitchFamily="34" charset="0"/>
              </a:rPr>
              <a:t>Daniel Dørken Kristiansen</a:t>
            </a:r>
            <a:r>
              <a:rPr lang="da-DK" sz="2000" dirty="0">
                <a:effectLst/>
                <a:latin typeface="+mj-lt"/>
                <a:ea typeface="Calibri" panose="020F0502020204030204" pitchFamily="34" charset="0"/>
              </a:rPr>
              <a:t>, Tjørring (Og efterfølgende har </a:t>
            </a:r>
            <a:r>
              <a:rPr lang="da-DK" sz="2000" b="1" dirty="0">
                <a:effectLst/>
                <a:latin typeface="+mj-lt"/>
                <a:ea typeface="Calibri" panose="020F0502020204030204" pitchFamily="34" charset="0"/>
              </a:rPr>
              <a:t>Ane Marie Mortensen</a:t>
            </a:r>
            <a:r>
              <a:rPr lang="da-DK" sz="2000" dirty="0">
                <a:effectLst/>
                <a:latin typeface="+mj-lt"/>
                <a:ea typeface="Calibri" panose="020F0502020204030204" pitchFamily="34" charset="0"/>
              </a:rPr>
              <a:t>, Gjellerup, tilbudt sig som kasserer)</a:t>
            </a:r>
            <a:endParaRPr lang="da-DK" sz="2000" dirty="0">
              <a:latin typeface="+mj-lt"/>
            </a:endParaRPr>
          </a:p>
        </p:txBody>
      </p:sp>
    </p:spTree>
    <p:extLst>
      <p:ext uri="{BB962C8B-B14F-4D97-AF65-F5344CB8AC3E}">
        <p14:creationId xmlns:p14="http://schemas.microsoft.com/office/powerpoint/2010/main" val="398995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82221-A81F-80EF-0328-AF5C4DE8E60A}"/>
              </a:ext>
            </a:extLst>
          </p:cNvPr>
          <p:cNvSpPr>
            <a:spLocks noGrp="1"/>
          </p:cNvSpPr>
          <p:nvPr>
            <p:ph type="title"/>
          </p:nvPr>
        </p:nvSpPr>
        <p:spPr>
          <a:xfrm>
            <a:off x="865969" y="927098"/>
            <a:ext cx="7416529" cy="709865"/>
          </a:xfrm>
        </p:spPr>
        <p:txBody>
          <a:bodyPr/>
          <a:lstStyle/>
          <a:p>
            <a:r>
              <a:rPr lang="da-DK" dirty="0"/>
              <a:t>4. A.P. Møller donation: </a:t>
            </a:r>
            <a:br>
              <a:rPr lang="da-DK" dirty="0"/>
            </a:br>
            <a:r>
              <a:rPr lang="da-DK" dirty="0"/>
              <a:t>Kirkernes sociale arbejde i Herning</a:t>
            </a:r>
          </a:p>
        </p:txBody>
      </p:sp>
      <p:sp>
        <p:nvSpPr>
          <p:cNvPr id="3" name="Pladsholder til indhold 2">
            <a:extLst>
              <a:ext uri="{FF2B5EF4-FFF2-40B4-BE49-F238E27FC236}">
                <a16:creationId xmlns:a16="http://schemas.microsoft.com/office/drawing/2014/main" id="{1727B26F-9CAE-22B2-0D3D-2C70586C28B2}"/>
              </a:ext>
            </a:extLst>
          </p:cNvPr>
          <p:cNvSpPr>
            <a:spLocks noGrp="1"/>
          </p:cNvSpPr>
          <p:nvPr>
            <p:ph idx="1"/>
          </p:nvPr>
        </p:nvSpPr>
        <p:spPr>
          <a:xfrm>
            <a:off x="564543" y="2489200"/>
            <a:ext cx="8006963" cy="3530600"/>
          </a:xfrm>
        </p:spPr>
        <p:txBody>
          <a:bodyPr>
            <a:normAutofit/>
          </a:bodyPr>
          <a:lstStyle/>
          <a:p>
            <a:pPr marL="0" indent="0">
              <a:buNone/>
            </a:pPr>
            <a:r>
              <a:rPr lang="da-DK" sz="2000" b="1" dirty="0"/>
              <a:t>Ansættelse af koordinator </a:t>
            </a:r>
          </a:p>
          <a:p>
            <a:r>
              <a:rPr lang="da-DK" sz="2000" dirty="0"/>
              <a:t>Fuldtidsansættelse af koordinator, der skal rekruttere, koordinere, kvalificere, supervisere og inspirere 100 nye frivillige. </a:t>
            </a:r>
          </a:p>
          <a:p>
            <a:pPr marL="0" indent="0">
              <a:buNone/>
            </a:pPr>
            <a:endParaRPr lang="da-DK" sz="2000" dirty="0"/>
          </a:p>
        </p:txBody>
      </p:sp>
    </p:spTree>
    <p:extLst>
      <p:ext uri="{BB962C8B-B14F-4D97-AF65-F5344CB8AC3E}">
        <p14:creationId xmlns:p14="http://schemas.microsoft.com/office/powerpoint/2010/main" val="222513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FA088-1D0D-7E12-0CB4-C6668978571C}"/>
              </a:ext>
            </a:extLst>
          </p:cNvPr>
          <p:cNvSpPr>
            <a:spLocks noGrp="1"/>
          </p:cNvSpPr>
          <p:nvPr>
            <p:ph type="title"/>
          </p:nvPr>
        </p:nvSpPr>
        <p:spPr>
          <a:xfrm>
            <a:off x="865969" y="927098"/>
            <a:ext cx="7507213" cy="709865"/>
          </a:xfrm>
        </p:spPr>
        <p:txBody>
          <a:bodyPr/>
          <a:lstStyle/>
          <a:p>
            <a:r>
              <a:rPr lang="da-DK" dirty="0"/>
              <a:t>5. Økonomi og puljer</a:t>
            </a:r>
          </a:p>
        </p:txBody>
      </p:sp>
      <p:sp>
        <p:nvSpPr>
          <p:cNvPr id="3" name="Pladsholder til indhold 2">
            <a:extLst>
              <a:ext uri="{FF2B5EF4-FFF2-40B4-BE49-F238E27FC236}">
                <a16:creationId xmlns:a16="http://schemas.microsoft.com/office/drawing/2014/main" id="{6EAAAE32-F611-FB3A-7429-C616BBB905DC}"/>
              </a:ext>
            </a:extLst>
          </p:cNvPr>
          <p:cNvSpPr>
            <a:spLocks noGrp="1"/>
          </p:cNvSpPr>
          <p:nvPr>
            <p:ph idx="1"/>
          </p:nvPr>
        </p:nvSpPr>
        <p:spPr>
          <a:xfrm>
            <a:off x="294198" y="2107096"/>
            <a:ext cx="8690776" cy="4524291"/>
          </a:xfrm>
        </p:spPr>
        <p:txBody>
          <a:bodyPr>
            <a:noAutofit/>
          </a:bodyPr>
          <a:lstStyle/>
          <a:p>
            <a:r>
              <a:rPr lang="da-DK" sz="2000" dirty="0"/>
              <a:t>5 % puljen erstattes af ”Reserven”. ”Puljen til grøn omstilling” bliver i 2024 til en del af reserven.</a:t>
            </a:r>
          </a:p>
          <a:p>
            <a:pPr marL="0" indent="0">
              <a:buNone/>
            </a:pPr>
            <a:r>
              <a:rPr lang="da-DK" sz="2000" b="1" dirty="0"/>
              <a:t>Politik omkring ”Reserven</a:t>
            </a:r>
            <a:r>
              <a:rPr lang="da-DK" sz="2000" dirty="0"/>
              <a:t>”:</a:t>
            </a:r>
          </a:p>
          <a:p>
            <a:r>
              <a:rPr lang="da-DK" sz="1900" dirty="0"/>
              <a:t>Begrundet ansøgning skal have været protokolleret på et MR-møde</a:t>
            </a:r>
          </a:p>
          <a:p>
            <a:r>
              <a:rPr lang="da-DK" sz="2000" dirty="0"/>
              <a:t>1. Uforudsete og uopsættelige drifts- og anlægsudgifter</a:t>
            </a:r>
          </a:p>
          <a:p>
            <a:r>
              <a:rPr lang="da-DK" sz="2000" dirty="0"/>
              <a:t>2. Energiforbedrende tiltag (grøn omstilling)</a:t>
            </a:r>
          </a:p>
          <a:p>
            <a:r>
              <a:rPr lang="da-DK" sz="2000" dirty="0"/>
              <a:t>3. </a:t>
            </a:r>
            <a:r>
              <a:rPr lang="da-DK" sz="2000" dirty="0" err="1"/>
              <a:t>Kirkefremmende</a:t>
            </a:r>
            <a:r>
              <a:rPr lang="da-DK" sz="2000" dirty="0"/>
              <a:t> aktiviteter som ønskes opstartet inden næste budgetbehandling.</a:t>
            </a:r>
          </a:p>
          <a:p>
            <a:r>
              <a:rPr lang="da-DK" sz="2000" dirty="0"/>
              <a:t>4. Yde menighedsrådene likviditetslån.</a:t>
            </a:r>
          </a:p>
          <a:p>
            <a:r>
              <a:rPr lang="da-DK" sz="2000" dirty="0"/>
              <a:t>Som udgangspunkt kan der ikke søges om midler fra reserven til ønsker - heri lønstigninger/ opnormeringer - som kan udsættes til det efterfølgende budgetår.</a:t>
            </a:r>
          </a:p>
          <a:p>
            <a:endParaRPr lang="da-DK" sz="2000" dirty="0"/>
          </a:p>
          <a:p>
            <a:endParaRPr lang="da-DK" sz="2000" dirty="0"/>
          </a:p>
        </p:txBody>
      </p:sp>
    </p:spTree>
    <p:extLst>
      <p:ext uri="{BB962C8B-B14F-4D97-AF65-F5344CB8AC3E}">
        <p14:creationId xmlns:p14="http://schemas.microsoft.com/office/powerpoint/2010/main" val="200647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48D0C44A-543C-538B-1C8A-1C656274A9F8}"/>
              </a:ext>
            </a:extLst>
          </p:cNvPr>
          <p:cNvSpPr>
            <a:spLocks noGrp="1"/>
          </p:cNvSpPr>
          <p:nvPr>
            <p:ph type="subTitle" idx="1"/>
          </p:nvPr>
        </p:nvSpPr>
        <p:spPr>
          <a:xfrm>
            <a:off x="1143000" y="1167547"/>
            <a:ext cx="6858000" cy="593874"/>
          </a:xfrm>
        </p:spPr>
        <p:txBody>
          <a:bodyPr>
            <a:normAutofit/>
          </a:bodyPr>
          <a:lstStyle/>
          <a:p>
            <a:r>
              <a:rPr lang="da-DK" sz="2700" b="1" dirty="0">
                <a:latin typeface="Arial" panose="020B0604020202020204" pitchFamily="34" charset="0"/>
                <a:cs typeface="Arial" panose="020B0604020202020204" pitchFamily="34" charset="0"/>
              </a:rPr>
              <a:t>Nye regler for puljer</a:t>
            </a:r>
            <a:endParaRPr lang="da-DK" sz="3600" b="1" dirty="0">
              <a:latin typeface="Arial" panose="020B0604020202020204" pitchFamily="34" charset="0"/>
              <a:cs typeface="Arial" panose="020B0604020202020204" pitchFamily="34" charset="0"/>
            </a:endParaRPr>
          </a:p>
        </p:txBody>
      </p:sp>
      <p:sp>
        <p:nvSpPr>
          <p:cNvPr id="4" name="Rektangel 3">
            <a:extLst>
              <a:ext uri="{FF2B5EF4-FFF2-40B4-BE49-F238E27FC236}">
                <a16:creationId xmlns:a16="http://schemas.microsoft.com/office/drawing/2014/main" id="{B6EBE799-0474-EAE1-F48B-1C08D76E8B85}"/>
              </a:ext>
            </a:extLst>
          </p:cNvPr>
          <p:cNvSpPr/>
          <p:nvPr/>
        </p:nvSpPr>
        <p:spPr>
          <a:xfrm>
            <a:off x="2003962" y="2458827"/>
            <a:ext cx="1425039" cy="11288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5" name="Rektangel 4">
            <a:extLst>
              <a:ext uri="{FF2B5EF4-FFF2-40B4-BE49-F238E27FC236}">
                <a16:creationId xmlns:a16="http://schemas.microsoft.com/office/drawing/2014/main" id="{50A49E14-6B8E-D2C6-4C53-B31164C5A6CF}"/>
              </a:ext>
            </a:extLst>
          </p:cNvPr>
          <p:cNvSpPr/>
          <p:nvPr/>
        </p:nvSpPr>
        <p:spPr>
          <a:xfrm>
            <a:off x="2003962" y="3587724"/>
            <a:ext cx="1425039" cy="1551957"/>
          </a:xfrm>
          <a:prstGeom prst="rect">
            <a:avLst/>
          </a:prstGeom>
          <a:solidFill>
            <a:srgbClr val="D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6" name="Rektangel 5">
            <a:extLst>
              <a:ext uri="{FF2B5EF4-FFF2-40B4-BE49-F238E27FC236}">
                <a16:creationId xmlns:a16="http://schemas.microsoft.com/office/drawing/2014/main" id="{F75384C6-6EEE-F546-C449-6014B5F65A75}"/>
              </a:ext>
            </a:extLst>
          </p:cNvPr>
          <p:cNvSpPr/>
          <p:nvPr/>
        </p:nvSpPr>
        <p:spPr>
          <a:xfrm>
            <a:off x="5530934" y="2903563"/>
            <a:ext cx="1425039" cy="2236118"/>
          </a:xfrm>
          <a:prstGeom prst="rect">
            <a:avLst/>
          </a:prstGeom>
          <a:solidFill>
            <a:srgbClr val="D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7" name="Undertitel 2">
            <a:extLst>
              <a:ext uri="{FF2B5EF4-FFF2-40B4-BE49-F238E27FC236}">
                <a16:creationId xmlns:a16="http://schemas.microsoft.com/office/drawing/2014/main" id="{66544203-D13D-9CF7-B911-4D66536568EE}"/>
              </a:ext>
            </a:extLst>
          </p:cNvPr>
          <p:cNvSpPr txBox="1">
            <a:spLocks/>
          </p:cNvSpPr>
          <p:nvPr/>
        </p:nvSpPr>
        <p:spPr>
          <a:xfrm>
            <a:off x="2245921" y="2026839"/>
            <a:ext cx="941120" cy="37711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800" b="1" u="sng" dirty="0">
                <a:solidFill>
                  <a:schemeClr val="bg1"/>
                </a:solidFill>
                <a:latin typeface="Arial" panose="020B0604020202020204" pitchFamily="34" charset="0"/>
                <a:cs typeface="Arial" panose="020B0604020202020204" pitchFamily="34" charset="0"/>
              </a:rPr>
              <a:t>2023</a:t>
            </a:r>
            <a:endParaRPr lang="da-DK" sz="2700" b="1" u="sng" dirty="0">
              <a:solidFill>
                <a:schemeClr val="bg1"/>
              </a:solidFill>
              <a:latin typeface="Arial" panose="020B0604020202020204" pitchFamily="34" charset="0"/>
              <a:cs typeface="Arial" panose="020B0604020202020204" pitchFamily="34" charset="0"/>
            </a:endParaRPr>
          </a:p>
        </p:txBody>
      </p:sp>
      <p:sp>
        <p:nvSpPr>
          <p:cNvPr id="8" name="Undertitel 2">
            <a:extLst>
              <a:ext uri="{FF2B5EF4-FFF2-40B4-BE49-F238E27FC236}">
                <a16:creationId xmlns:a16="http://schemas.microsoft.com/office/drawing/2014/main" id="{B3769973-5351-27DE-5AD8-9B56DAB8C76C}"/>
              </a:ext>
            </a:extLst>
          </p:cNvPr>
          <p:cNvSpPr txBox="1">
            <a:spLocks/>
          </p:cNvSpPr>
          <p:nvPr/>
        </p:nvSpPr>
        <p:spPr>
          <a:xfrm>
            <a:off x="5772893" y="2026839"/>
            <a:ext cx="941120" cy="37711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800" b="1" u="sng" dirty="0">
                <a:solidFill>
                  <a:schemeClr val="bg1"/>
                </a:solidFill>
                <a:latin typeface="Arial" panose="020B0604020202020204" pitchFamily="34" charset="0"/>
                <a:cs typeface="Arial" panose="020B0604020202020204" pitchFamily="34" charset="0"/>
              </a:rPr>
              <a:t>2024</a:t>
            </a:r>
            <a:endParaRPr lang="da-DK" sz="2700" b="1" u="sng" dirty="0">
              <a:solidFill>
                <a:schemeClr val="bg1"/>
              </a:solidFill>
              <a:latin typeface="Arial" panose="020B0604020202020204" pitchFamily="34" charset="0"/>
              <a:cs typeface="Arial" panose="020B0604020202020204" pitchFamily="34" charset="0"/>
            </a:endParaRPr>
          </a:p>
        </p:txBody>
      </p:sp>
      <p:sp>
        <p:nvSpPr>
          <p:cNvPr id="9" name="Undertitel 2">
            <a:extLst>
              <a:ext uri="{FF2B5EF4-FFF2-40B4-BE49-F238E27FC236}">
                <a16:creationId xmlns:a16="http://schemas.microsoft.com/office/drawing/2014/main" id="{6292157D-B3A2-F4D4-D39D-E0C37752F7DF}"/>
              </a:ext>
            </a:extLst>
          </p:cNvPr>
          <p:cNvSpPr txBox="1">
            <a:spLocks/>
          </p:cNvSpPr>
          <p:nvPr/>
        </p:nvSpPr>
        <p:spPr>
          <a:xfrm>
            <a:off x="5772893" y="3785167"/>
            <a:ext cx="941120" cy="377119"/>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800" b="1" dirty="0">
                <a:solidFill>
                  <a:schemeClr val="bg1"/>
                </a:solidFill>
                <a:latin typeface="Arial" panose="020B0604020202020204" pitchFamily="34" charset="0"/>
                <a:cs typeface="Arial" panose="020B0604020202020204" pitchFamily="34" charset="0"/>
              </a:rPr>
              <a:t>Reserve</a:t>
            </a:r>
            <a:br>
              <a:rPr lang="da-DK" sz="1800" b="1" dirty="0">
                <a:solidFill>
                  <a:schemeClr val="bg1"/>
                </a:solidFill>
                <a:latin typeface="Arial" panose="020B0604020202020204" pitchFamily="34" charset="0"/>
                <a:cs typeface="Arial" panose="020B0604020202020204" pitchFamily="34" charset="0"/>
              </a:rPr>
            </a:br>
            <a:r>
              <a:rPr lang="da-DK" sz="1800" b="1" dirty="0">
                <a:solidFill>
                  <a:schemeClr val="bg1"/>
                </a:solidFill>
                <a:latin typeface="Arial" panose="020B0604020202020204" pitchFamily="34" charset="0"/>
                <a:cs typeface="Arial" panose="020B0604020202020204" pitchFamily="34" charset="0"/>
              </a:rPr>
              <a:t>puljen</a:t>
            </a:r>
            <a:endParaRPr lang="da-DK" sz="2700" b="1" dirty="0">
              <a:solidFill>
                <a:schemeClr val="bg1"/>
              </a:solidFill>
              <a:latin typeface="Arial" panose="020B0604020202020204" pitchFamily="34" charset="0"/>
              <a:cs typeface="Arial" panose="020B0604020202020204" pitchFamily="34" charset="0"/>
            </a:endParaRPr>
          </a:p>
        </p:txBody>
      </p:sp>
      <p:sp>
        <p:nvSpPr>
          <p:cNvPr id="10" name="Undertitel 2">
            <a:extLst>
              <a:ext uri="{FF2B5EF4-FFF2-40B4-BE49-F238E27FC236}">
                <a16:creationId xmlns:a16="http://schemas.microsoft.com/office/drawing/2014/main" id="{83AB8B63-E4CB-F13A-5E77-124860A59CF0}"/>
              </a:ext>
            </a:extLst>
          </p:cNvPr>
          <p:cNvSpPr txBox="1">
            <a:spLocks/>
          </p:cNvSpPr>
          <p:nvPr/>
        </p:nvSpPr>
        <p:spPr>
          <a:xfrm>
            <a:off x="2245921" y="2610237"/>
            <a:ext cx="941120" cy="83839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500" b="1" dirty="0">
                <a:solidFill>
                  <a:schemeClr val="bg1"/>
                </a:solidFill>
                <a:latin typeface="Arial" panose="020B0604020202020204" pitchFamily="34" charset="0"/>
                <a:cs typeface="Arial" panose="020B0604020202020204" pitchFamily="34" charset="0"/>
              </a:rPr>
              <a:t>Grøn</a:t>
            </a:r>
            <a:br>
              <a:rPr lang="da-DK" sz="1500" b="1" dirty="0">
                <a:solidFill>
                  <a:schemeClr val="bg1"/>
                </a:solidFill>
                <a:latin typeface="Arial" panose="020B0604020202020204" pitchFamily="34" charset="0"/>
                <a:cs typeface="Arial" panose="020B0604020202020204" pitchFamily="34" charset="0"/>
              </a:rPr>
            </a:br>
            <a:r>
              <a:rPr lang="da-DK" sz="1500" b="1" dirty="0">
                <a:solidFill>
                  <a:schemeClr val="bg1"/>
                </a:solidFill>
                <a:latin typeface="Arial" panose="020B0604020202020204" pitchFamily="34" charset="0"/>
                <a:cs typeface="Arial" panose="020B0604020202020204" pitchFamily="34" charset="0"/>
              </a:rPr>
              <a:t>Pulje</a:t>
            </a:r>
          </a:p>
          <a:p>
            <a:r>
              <a:rPr lang="da-DK" sz="1500" b="1" dirty="0">
                <a:solidFill>
                  <a:schemeClr val="bg1"/>
                </a:solidFill>
                <a:latin typeface="Arial" panose="020B0604020202020204" pitchFamily="34" charset="0"/>
                <a:cs typeface="Arial" panose="020B0604020202020204" pitchFamily="34" charset="0"/>
              </a:rPr>
              <a:t>3,9 mil</a:t>
            </a:r>
          </a:p>
        </p:txBody>
      </p:sp>
      <p:sp>
        <p:nvSpPr>
          <p:cNvPr id="11" name="Undertitel 2">
            <a:extLst>
              <a:ext uri="{FF2B5EF4-FFF2-40B4-BE49-F238E27FC236}">
                <a16:creationId xmlns:a16="http://schemas.microsoft.com/office/drawing/2014/main" id="{1AC1D8F7-5962-07FE-1225-CC17BB49216D}"/>
              </a:ext>
            </a:extLst>
          </p:cNvPr>
          <p:cNvSpPr txBox="1">
            <a:spLocks/>
          </p:cNvSpPr>
          <p:nvPr/>
        </p:nvSpPr>
        <p:spPr>
          <a:xfrm>
            <a:off x="2245921" y="4008533"/>
            <a:ext cx="941120" cy="832781"/>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800" b="1" dirty="0">
                <a:solidFill>
                  <a:schemeClr val="bg1"/>
                </a:solidFill>
                <a:latin typeface="Arial" panose="020B0604020202020204" pitchFamily="34" charset="0"/>
                <a:cs typeface="Arial" panose="020B0604020202020204" pitchFamily="34" charset="0"/>
              </a:rPr>
              <a:t>5%</a:t>
            </a:r>
            <a:br>
              <a:rPr lang="da-DK" sz="1800" b="1" dirty="0">
                <a:solidFill>
                  <a:schemeClr val="bg1"/>
                </a:solidFill>
                <a:latin typeface="Arial" panose="020B0604020202020204" pitchFamily="34" charset="0"/>
                <a:cs typeface="Arial" panose="020B0604020202020204" pitchFamily="34" charset="0"/>
              </a:rPr>
            </a:br>
            <a:r>
              <a:rPr lang="da-DK" sz="1800" b="1" dirty="0">
                <a:solidFill>
                  <a:schemeClr val="bg1"/>
                </a:solidFill>
                <a:latin typeface="Arial" panose="020B0604020202020204" pitchFamily="34" charset="0"/>
                <a:cs typeface="Arial" panose="020B0604020202020204" pitchFamily="34" charset="0"/>
              </a:rPr>
              <a:t>pulje</a:t>
            </a:r>
            <a:br>
              <a:rPr lang="da-DK" sz="1800" b="1" dirty="0">
                <a:solidFill>
                  <a:schemeClr val="bg1"/>
                </a:solidFill>
                <a:latin typeface="Arial" panose="020B0604020202020204" pitchFamily="34" charset="0"/>
                <a:cs typeface="Arial" panose="020B0604020202020204" pitchFamily="34" charset="0"/>
              </a:rPr>
            </a:br>
            <a:br>
              <a:rPr lang="da-DK" sz="1800" b="1" dirty="0">
                <a:solidFill>
                  <a:schemeClr val="bg1"/>
                </a:solidFill>
                <a:latin typeface="Arial" panose="020B0604020202020204" pitchFamily="34" charset="0"/>
                <a:cs typeface="Arial" panose="020B0604020202020204" pitchFamily="34" charset="0"/>
              </a:rPr>
            </a:br>
            <a:r>
              <a:rPr lang="da-DK" sz="1800" b="1" dirty="0">
                <a:solidFill>
                  <a:schemeClr val="bg1"/>
                </a:solidFill>
                <a:latin typeface="Arial" panose="020B0604020202020204" pitchFamily="34" charset="0"/>
                <a:cs typeface="Arial" panose="020B0604020202020204" pitchFamily="34" charset="0"/>
              </a:rPr>
              <a:t>4,6 mil</a:t>
            </a:r>
            <a:endParaRPr lang="da-DK" sz="2700" b="1" dirty="0">
              <a:solidFill>
                <a:schemeClr val="bg1"/>
              </a:solidFill>
              <a:latin typeface="Arial" panose="020B0604020202020204" pitchFamily="34" charset="0"/>
              <a:cs typeface="Arial" panose="020B0604020202020204" pitchFamily="34" charset="0"/>
            </a:endParaRPr>
          </a:p>
        </p:txBody>
      </p:sp>
      <p:sp>
        <p:nvSpPr>
          <p:cNvPr id="12" name="Undertitel 2">
            <a:extLst>
              <a:ext uri="{FF2B5EF4-FFF2-40B4-BE49-F238E27FC236}">
                <a16:creationId xmlns:a16="http://schemas.microsoft.com/office/drawing/2014/main" id="{3B1D55DF-3DD6-DE0E-6D63-D12F5A1BCA2D}"/>
              </a:ext>
            </a:extLst>
          </p:cNvPr>
          <p:cNvSpPr txBox="1">
            <a:spLocks/>
          </p:cNvSpPr>
          <p:nvPr/>
        </p:nvSpPr>
        <p:spPr>
          <a:xfrm>
            <a:off x="2263735" y="5313335"/>
            <a:ext cx="941120" cy="37711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350" b="1" dirty="0">
                <a:solidFill>
                  <a:schemeClr val="bg1"/>
                </a:solidFill>
                <a:latin typeface="Arial" panose="020B0604020202020204" pitchFamily="34" charset="0"/>
                <a:cs typeface="Arial" panose="020B0604020202020204" pitchFamily="34" charset="0"/>
              </a:rPr>
              <a:t>8,5</a:t>
            </a:r>
            <a:r>
              <a:rPr lang="da-DK" sz="1350" b="1" dirty="0">
                <a:latin typeface="Arial" panose="020B0604020202020204" pitchFamily="34" charset="0"/>
                <a:cs typeface="Arial" panose="020B0604020202020204" pitchFamily="34" charset="0"/>
              </a:rPr>
              <a:t> </a:t>
            </a:r>
            <a:r>
              <a:rPr lang="da-DK" sz="1350" b="1" dirty="0">
                <a:solidFill>
                  <a:schemeClr val="bg1"/>
                </a:solidFill>
                <a:latin typeface="Arial" panose="020B0604020202020204" pitchFamily="34" charset="0"/>
                <a:cs typeface="Arial" panose="020B0604020202020204" pitchFamily="34" charset="0"/>
              </a:rPr>
              <a:t>mil</a:t>
            </a:r>
            <a:endParaRPr lang="da-DK" sz="2100" b="1" dirty="0">
              <a:solidFill>
                <a:schemeClr val="bg1"/>
              </a:solidFill>
              <a:latin typeface="Arial" panose="020B0604020202020204" pitchFamily="34" charset="0"/>
              <a:cs typeface="Arial" panose="020B0604020202020204" pitchFamily="34" charset="0"/>
            </a:endParaRPr>
          </a:p>
        </p:txBody>
      </p:sp>
      <p:sp>
        <p:nvSpPr>
          <p:cNvPr id="13" name="Undertitel 2">
            <a:extLst>
              <a:ext uri="{FF2B5EF4-FFF2-40B4-BE49-F238E27FC236}">
                <a16:creationId xmlns:a16="http://schemas.microsoft.com/office/drawing/2014/main" id="{ECBD03FF-BA11-837C-954C-A758ED9AA201}"/>
              </a:ext>
            </a:extLst>
          </p:cNvPr>
          <p:cNvSpPr txBox="1">
            <a:spLocks/>
          </p:cNvSpPr>
          <p:nvPr/>
        </p:nvSpPr>
        <p:spPr>
          <a:xfrm>
            <a:off x="5799613" y="5304428"/>
            <a:ext cx="941120" cy="37711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350" b="1" dirty="0">
                <a:solidFill>
                  <a:schemeClr val="bg1"/>
                </a:solidFill>
                <a:latin typeface="Arial" panose="020B0604020202020204" pitchFamily="34" charset="0"/>
                <a:cs typeface="Arial" panose="020B0604020202020204" pitchFamily="34" charset="0"/>
              </a:rPr>
              <a:t>6,5</a:t>
            </a:r>
            <a:r>
              <a:rPr lang="da-DK" sz="1350" b="1" dirty="0">
                <a:latin typeface="Arial" panose="020B0604020202020204" pitchFamily="34" charset="0"/>
                <a:cs typeface="Arial" panose="020B0604020202020204" pitchFamily="34" charset="0"/>
              </a:rPr>
              <a:t> </a:t>
            </a:r>
            <a:r>
              <a:rPr lang="da-DK" sz="1350" b="1" dirty="0">
                <a:solidFill>
                  <a:schemeClr val="bg1"/>
                </a:solidFill>
                <a:latin typeface="Arial" panose="020B0604020202020204" pitchFamily="34" charset="0"/>
                <a:cs typeface="Arial" panose="020B0604020202020204" pitchFamily="34" charset="0"/>
              </a:rPr>
              <a:t>mil</a:t>
            </a:r>
            <a:endParaRPr lang="da-DK" sz="2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02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B87A8-2F25-8620-B565-5899EFAF67AB}"/>
              </a:ext>
            </a:extLst>
          </p:cNvPr>
          <p:cNvSpPr>
            <a:spLocks noGrp="1"/>
          </p:cNvSpPr>
          <p:nvPr>
            <p:ph type="title"/>
          </p:nvPr>
        </p:nvSpPr>
        <p:spPr>
          <a:xfrm>
            <a:off x="865970" y="927098"/>
            <a:ext cx="7499656" cy="709865"/>
          </a:xfrm>
        </p:spPr>
        <p:txBody>
          <a:bodyPr/>
          <a:lstStyle/>
          <a:p>
            <a:r>
              <a:rPr lang="da-DK" dirty="0"/>
              <a:t>6. Vigtige datoer</a:t>
            </a:r>
          </a:p>
        </p:txBody>
      </p:sp>
      <p:sp>
        <p:nvSpPr>
          <p:cNvPr id="3" name="Pladsholder til indhold 2">
            <a:extLst>
              <a:ext uri="{FF2B5EF4-FFF2-40B4-BE49-F238E27FC236}">
                <a16:creationId xmlns:a16="http://schemas.microsoft.com/office/drawing/2014/main" id="{D659FBE1-E3B6-6ACA-8584-75DFCA4C7630}"/>
              </a:ext>
            </a:extLst>
          </p:cNvPr>
          <p:cNvSpPr>
            <a:spLocks noGrp="1"/>
          </p:cNvSpPr>
          <p:nvPr>
            <p:ph idx="1"/>
          </p:nvPr>
        </p:nvSpPr>
        <p:spPr>
          <a:xfrm>
            <a:off x="620201" y="2266122"/>
            <a:ext cx="7983109" cy="3753678"/>
          </a:xfrm>
        </p:spPr>
        <p:txBody>
          <a:bodyPr>
            <a:normAutofit/>
          </a:bodyPr>
          <a:lstStyle/>
          <a:p>
            <a:r>
              <a:rPr lang="da-DK" sz="2000" dirty="0"/>
              <a:t>Indsend dette års synsskema til provstikontoret senest den 31.12.2023</a:t>
            </a:r>
          </a:p>
          <a:p>
            <a:r>
              <a:rPr lang="da-DK" sz="2000" dirty="0"/>
              <a:t>Valg workshop i </a:t>
            </a:r>
            <a:r>
              <a:rPr lang="da-DK" sz="2000" dirty="0" err="1"/>
              <a:t>Distriksforeningen</a:t>
            </a:r>
            <a:r>
              <a:rPr lang="da-DK" sz="2000" dirty="0"/>
              <a:t> den 15.01.24 kl. 18.00-21.30 i Aulum Kirkehus</a:t>
            </a:r>
          </a:p>
          <a:p>
            <a:r>
              <a:rPr lang="da-DK" sz="2000" dirty="0"/>
              <a:t>MR-valg 2024 – Orienteringsmøde afholdes den 14.05.2024</a:t>
            </a:r>
          </a:p>
          <a:p>
            <a:r>
              <a:rPr lang="da-DK" sz="2000" dirty="0"/>
              <a:t>MR-valg 2024 – Valgforsamling afholdes den 17.09.2024</a:t>
            </a:r>
          </a:p>
          <a:p>
            <a:r>
              <a:rPr lang="da-DK" sz="2000" dirty="0"/>
              <a:t>Næste formandsmøde: Der holdes ikke formandsmøde i november 2024 på grund af valg</a:t>
            </a:r>
            <a:endParaRPr lang="da-DK" sz="2000" dirty="0">
              <a:highlight>
                <a:srgbClr val="FFFF00"/>
              </a:highlight>
            </a:endParaRPr>
          </a:p>
          <a:p>
            <a:endParaRPr lang="da-DK" sz="2000" dirty="0"/>
          </a:p>
        </p:txBody>
      </p:sp>
    </p:spTree>
    <p:extLst>
      <p:ext uri="{BB962C8B-B14F-4D97-AF65-F5344CB8AC3E}">
        <p14:creationId xmlns:p14="http://schemas.microsoft.com/office/powerpoint/2010/main" val="141986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99FCF-124A-BA56-0FBB-AD448A367237}"/>
              </a:ext>
            </a:extLst>
          </p:cNvPr>
          <p:cNvSpPr>
            <a:spLocks noGrp="1"/>
          </p:cNvSpPr>
          <p:nvPr>
            <p:ph type="title"/>
          </p:nvPr>
        </p:nvSpPr>
        <p:spPr/>
        <p:txBody>
          <a:bodyPr/>
          <a:lstStyle/>
          <a:p>
            <a:r>
              <a:rPr lang="da-DK" dirty="0"/>
              <a:t>7. Nyttige informationer</a:t>
            </a:r>
          </a:p>
        </p:txBody>
      </p:sp>
      <p:sp>
        <p:nvSpPr>
          <p:cNvPr id="3" name="Pladsholder til indhold 2">
            <a:extLst>
              <a:ext uri="{FF2B5EF4-FFF2-40B4-BE49-F238E27FC236}">
                <a16:creationId xmlns:a16="http://schemas.microsoft.com/office/drawing/2014/main" id="{E22650D3-36F1-6D4E-456D-F4A50ACBAC21}"/>
              </a:ext>
            </a:extLst>
          </p:cNvPr>
          <p:cNvSpPr>
            <a:spLocks noGrp="1"/>
          </p:cNvSpPr>
          <p:nvPr>
            <p:ph idx="1"/>
          </p:nvPr>
        </p:nvSpPr>
        <p:spPr>
          <a:xfrm>
            <a:off x="516835" y="2489200"/>
            <a:ext cx="8134184" cy="3530600"/>
          </a:xfrm>
        </p:spPr>
        <p:txBody>
          <a:bodyPr>
            <a:normAutofit/>
          </a:bodyPr>
          <a:lstStyle/>
          <a:p>
            <a:r>
              <a:rPr lang="da-DK" sz="2000" dirty="0"/>
              <a:t>Orientering om inhabilitet v. Henrik Jensen, HR</a:t>
            </a:r>
          </a:p>
          <a:p>
            <a:r>
              <a:rPr lang="da-DK" sz="2000" dirty="0"/>
              <a:t>Licenser – og lidt om postkasser og fortrolighed v. Lene Bak</a:t>
            </a:r>
          </a:p>
          <a:p>
            <a:r>
              <a:rPr lang="da-DK" sz="2000" dirty="0"/>
              <a:t>Beslutning om evt. fælles henvendelse til KM om oprettelse af funktionen ”advis”</a:t>
            </a:r>
          </a:p>
        </p:txBody>
      </p:sp>
    </p:spTree>
    <p:extLst>
      <p:ext uri="{BB962C8B-B14F-4D97-AF65-F5344CB8AC3E}">
        <p14:creationId xmlns:p14="http://schemas.microsoft.com/office/powerpoint/2010/main" val="59232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99FCF-124A-BA56-0FBB-AD448A367237}"/>
              </a:ext>
            </a:extLst>
          </p:cNvPr>
          <p:cNvSpPr>
            <a:spLocks noGrp="1"/>
          </p:cNvSpPr>
          <p:nvPr>
            <p:ph type="title"/>
          </p:nvPr>
        </p:nvSpPr>
        <p:spPr/>
        <p:txBody>
          <a:bodyPr/>
          <a:lstStyle/>
          <a:p>
            <a:r>
              <a:rPr lang="da-DK" dirty="0"/>
              <a:t>8. Eventuelt</a:t>
            </a:r>
          </a:p>
        </p:txBody>
      </p:sp>
      <p:sp>
        <p:nvSpPr>
          <p:cNvPr id="3" name="Pladsholder til indhold 2">
            <a:extLst>
              <a:ext uri="{FF2B5EF4-FFF2-40B4-BE49-F238E27FC236}">
                <a16:creationId xmlns:a16="http://schemas.microsoft.com/office/drawing/2014/main" id="{E22650D3-36F1-6D4E-456D-F4A50ACBAC21}"/>
              </a:ext>
            </a:extLst>
          </p:cNvPr>
          <p:cNvSpPr>
            <a:spLocks noGrp="1"/>
          </p:cNvSpPr>
          <p:nvPr>
            <p:ph idx="1"/>
          </p:nvPr>
        </p:nvSpPr>
        <p:spPr>
          <a:xfrm>
            <a:off x="636103" y="2489200"/>
            <a:ext cx="7975159" cy="3530600"/>
          </a:xfrm>
        </p:spPr>
        <p:txBody>
          <a:bodyPr>
            <a:normAutofit/>
          </a:bodyPr>
          <a:lstStyle/>
          <a:p>
            <a:r>
              <a:rPr lang="da-DK" sz="2000" dirty="0"/>
              <a:t>Julegaver til personale.</a:t>
            </a:r>
          </a:p>
          <a:p>
            <a:r>
              <a:rPr lang="da-DK" sz="2000" dirty="0"/>
              <a:t>TAK for jeres store indsats </a:t>
            </a:r>
            <a:r>
              <a:rPr lang="da-DK" sz="2000" dirty="0">
                <a:sym typeface="Wingdings" panose="05000000000000000000" pitchFamily="2" charset="2"/>
              </a:rPr>
              <a:t></a:t>
            </a:r>
            <a:endParaRPr lang="da-DK" sz="2000" dirty="0"/>
          </a:p>
        </p:txBody>
      </p:sp>
    </p:spTree>
    <p:extLst>
      <p:ext uri="{BB962C8B-B14F-4D97-AF65-F5344CB8AC3E}">
        <p14:creationId xmlns:p14="http://schemas.microsoft.com/office/powerpoint/2010/main" val="133505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78B58-A89C-C378-1C7E-F975D7A07FBF}"/>
              </a:ext>
            </a:extLst>
          </p:cNvPr>
          <p:cNvSpPr>
            <a:spLocks noGrp="1"/>
          </p:cNvSpPr>
          <p:nvPr>
            <p:ph type="title"/>
          </p:nvPr>
        </p:nvSpPr>
        <p:spPr/>
        <p:txBody>
          <a:bodyPr/>
          <a:lstStyle/>
          <a:p>
            <a:r>
              <a:rPr lang="da-DK" dirty="0"/>
              <a:t>”Tak for i aften”-sang</a:t>
            </a:r>
          </a:p>
        </p:txBody>
      </p:sp>
      <p:sp>
        <p:nvSpPr>
          <p:cNvPr id="3" name="Pladsholder til indhold 2">
            <a:extLst>
              <a:ext uri="{FF2B5EF4-FFF2-40B4-BE49-F238E27FC236}">
                <a16:creationId xmlns:a16="http://schemas.microsoft.com/office/drawing/2014/main" id="{4E2C3725-9765-E4F5-C8DB-486C8B436CCF}"/>
              </a:ext>
            </a:extLst>
          </p:cNvPr>
          <p:cNvSpPr>
            <a:spLocks noGrp="1"/>
          </p:cNvSpPr>
          <p:nvPr>
            <p:ph idx="1"/>
          </p:nvPr>
        </p:nvSpPr>
        <p:spPr>
          <a:xfrm>
            <a:off x="864381" y="2489200"/>
            <a:ext cx="7969517" cy="3530600"/>
          </a:xfrm>
        </p:spPr>
        <p:txBody>
          <a:bodyPr>
            <a:normAutofit/>
          </a:bodyPr>
          <a:lstStyle/>
          <a:p>
            <a:r>
              <a:rPr lang="da-DK" sz="3200" b="0" i="0" dirty="0">
                <a:solidFill>
                  <a:srgbClr val="000000"/>
                </a:solidFill>
                <a:effectLst/>
                <a:latin typeface="verdana" panose="020B0604030504040204" pitchFamily="34" charset="0"/>
              </a:rPr>
              <a:t>Skyerne gråner, og løvet falder,</a:t>
            </a:r>
            <a:br>
              <a:rPr lang="da-DK" sz="3200" dirty="0"/>
            </a:br>
            <a:r>
              <a:rPr lang="da-DK" sz="3200" b="0" i="0" dirty="0">
                <a:solidFill>
                  <a:srgbClr val="000000"/>
                </a:solidFill>
                <a:effectLst/>
                <a:latin typeface="verdana" panose="020B0604030504040204" pitchFamily="34" charset="0"/>
              </a:rPr>
              <a:t>fuglene synger ej </a:t>
            </a:r>
            <a:r>
              <a:rPr lang="da-DK" sz="3200" b="0" i="0" dirty="0" err="1">
                <a:solidFill>
                  <a:srgbClr val="000000"/>
                </a:solidFill>
                <a:effectLst/>
                <a:latin typeface="verdana" panose="020B0604030504040204" pitchFamily="34" charset="0"/>
              </a:rPr>
              <a:t>mer</a:t>
            </a:r>
            <a:r>
              <a:rPr lang="da-DK" sz="3200" b="0" i="0" dirty="0">
                <a:solidFill>
                  <a:srgbClr val="000000"/>
                </a:solidFill>
                <a:effectLst/>
                <a:latin typeface="verdana" panose="020B0604030504040204" pitchFamily="34" charset="0"/>
              </a:rPr>
              <a:t>,</a:t>
            </a:r>
            <a:br>
              <a:rPr lang="da-DK" sz="3200" dirty="0"/>
            </a:br>
            <a:r>
              <a:rPr lang="da-DK" sz="3200" b="0" i="0" dirty="0">
                <a:solidFill>
                  <a:srgbClr val="000000"/>
                </a:solidFill>
                <a:effectLst/>
                <a:latin typeface="verdana" panose="020B0604030504040204" pitchFamily="34" charset="0"/>
              </a:rPr>
              <a:t>vinteren truer, og natten kalder,</a:t>
            </a:r>
            <a:br>
              <a:rPr lang="da-DK" sz="3200" dirty="0"/>
            </a:br>
            <a:r>
              <a:rPr lang="da-DK" sz="3200" b="0" i="0" dirty="0">
                <a:solidFill>
                  <a:srgbClr val="000000"/>
                </a:solidFill>
                <a:effectLst/>
                <a:latin typeface="verdana" panose="020B0604030504040204" pitchFamily="34" charset="0"/>
              </a:rPr>
              <a:t>blomsterne sukker: det sner!</a:t>
            </a:r>
            <a:br>
              <a:rPr lang="da-DK" sz="3200" dirty="0"/>
            </a:br>
            <a:r>
              <a:rPr lang="da-DK" sz="3200" b="0" i="0" dirty="0">
                <a:solidFill>
                  <a:srgbClr val="000000"/>
                </a:solidFill>
                <a:effectLst/>
                <a:latin typeface="verdana" panose="020B0604030504040204" pitchFamily="34" charset="0"/>
              </a:rPr>
              <a:t>Og dog bære blus vi med glæde!</a:t>
            </a:r>
            <a:endParaRPr lang="da-DK" sz="3200" dirty="0"/>
          </a:p>
        </p:txBody>
      </p:sp>
    </p:spTree>
    <p:extLst>
      <p:ext uri="{BB962C8B-B14F-4D97-AF65-F5344CB8AC3E}">
        <p14:creationId xmlns:p14="http://schemas.microsoft.com/office/powerpoint/2010/main" val="137472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3A84A-ED6A-5739-7CF3-507FD6562FC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2607C0D9-DD18-999D-0B8B-F2922A59827F}"/>
              </a:ext>
            </a:extLst>
          </p:cNvPr>
          <p:cNvSpPr>
            <a:spLocks noGrp="1"/>
          </p:cNvSpPr>
          <p:nvPr>
            <p:ph idx="1"/>
          </p:nvPr>
        </p:nvSpPr>
        <p:spPr>
          <a:xfrm>
            <a:off x="864382" y="2489200"/>
            <a:ext cx="7253900" cy="3530600"/>
          </a:xfrm>
        </p:spPr>
        <p:txBody>
          <a:bodyPr>
            <a:normAutofit/>
          </a:bodyPr>
          <a:lstStyle/>
          <a:p>
            <a:r>
              <a:rPr lang="da-DK" sz="3200" b="0" i="0" dirty="0">
                <a:solidFill>
                  <a:srgbClr val="222222"/>
                </a:solidFill>
                <a:effectLst/>
                <a:latin typeface="proxima-nova-alt"/>
              </a:rPr>
              <a:t>2. De snakke, som om den er gammel,</a:t>
            </a:r>
            <a:br>
              <a:rPr lang="da-DK" sz="3200" dirty="0"/>
            </a:br>
            <a:r>
              <a:rPr lang="da-DK" sz="3200" b="0" i="0" dirty="0">
                <a:solidFill>
                  <a:srgbClr val="222222"/>
                </a:solidFill>
                <a:effectLst/>
                <a:latin typeface="proxima-nova-alt"/>
              </a:rPr>
              <a:t>af synd og sorger mæt.</a:t>
            </a:r>
            <a:br>
              <a:rPr lang="da-DK" sz="3200" dirty="0"/>
            </a:br>
            <a:r>
              <a:rPr lang="da-DK" sz="3200" b="0" i="0" dirty="0">
                <a:solidFill>
                  <a:srgbClr val="222222"/>
                </a:solidFill>
                <a:effectLst/>
                <a:latin typeface="proxima-nova-alt"/>
              </a:rPr>
              <a:t>O nej, den flyver endnu i dans</a:t>
            </a:r>
            <a:br>
              <a:rPr lang="da-DK" sz="3200" dirty="0"/>
            </a:br>
            <a:r>
              <a:rPr lang="da-DK" sz="3200" b="0" i="0" dirty="0">
                <a:solidFill>
                  <a:srgbClr val="222222"/>
                </a:solidFill>
                <a:effectLst/>
                <a:latin typeface="proxima-nova-alt"/>
              </a:rPr>
              <a:t>om solen så ung og let!</a:t>
            </a:r>
            <a:endParaRPr lang="da-DK" sz="3200" dirty="0"/>
          </a:p>
        </p:txBody>
      </p:sp>
    </p:spTree>
    <p:extLst>
      <p:ext uri="{BB962C8B-B14F-4D97-AF65-F5344CB8AC3E}">
        <p14:creationId xmlns:p14="http://schemas.microsoft.com/office/powerpoint/2010/main" val="173053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ADA56-6B8E-33F6-A3FD-701CE638B5C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1A51203-D62F-1393-3449-71C533E32AC4}"/>
              </a:ext>
            </a:extLst>
          </p:cNvPr>
          <p:cNvSpPr>
            <a:spLocks noGrp="1"/>
          </p:cNvSpPr>
          <p:nvPr>
            <p:ph idx="1"/>
          </p:nvPr>
        </p:nvSpPr>
        <p:spPr>
          <a:xfrm>
            <a:off x="864382" y="2489200"/>
            <a:ext cx="7778686" cy="3530600"/>
          </a:xfrm>
        </p:spPr>
        <p:txBody>
          <a:bodyPr>
            <a:normAutofit/>
          </a:bodyPr>
          <a:lstStyle/>
          <a:p>
            <a:r>
              <a:rPr lang="da-DK" sz="3200" b="0" i="0" dirty="0">
                <a:solidFill>
                  <a:srgbClr val="000000"/>
                </a:solidFill>
                <a:effectLst/>
                <a:latin typeface="verdana" panose="020B0604030504040204" pitchFamily="34" charset="0"/>
              </a:rPr>
              <a:t>Vinteren kommer, og sneen falder,</a:t>
            </a:r>
            <a:br>
              <a:rPr lang="da-DK" sz="3200" dirty="0"/>
            </a:br>
            <a:r>
              <a:rPr lang="da-DK" sz="3200" b="0" i="0" dirty="0">
                <a:solidFill>
                  <a:srgbClr val="000000"/>
                </a:solidFill>
                <a:effectLst/>
                <a:latin typeface="verdana" panose="020B0604030504040204" pitchFamily="34" charset="0"/>
              </a:rPr>
              <a:t>blomsterne visner i muld,</a:t>
            </a:r>
            <a:br>
              <a:rPr lang="da-DK" sz="3200" dirty="0"/>
            </a:br>
            <a:r>
              <a:rPr lang="da-DK" sz="3200" b="0" i="0" dirty="0">
                <a:solidFill>
                  <a:srgbClr val="000000"/>
                </a:solidFill>
                <a:effectLst/>
                <a:latin typeface="verdana" panose="020B0604030504040204" pitchFamily="34" charset="0"/>
              </a:rPr>
              <a:t>isen optøs ej af gråd for Balder,</a:t>
            </a:r>
            <a:br>
              <a:rPr lang="da-DK" sz="3200" dirty="0"/>
            </a:br>
            <a:r>
              <a:rPr lang="da-DK" sz="3200" b="0" i="0" dirty="0">
                <a:solidFill>
                  <a:srgbClr val="000000"/>
                </a:solidFill>
                <a:effectLst/>
                <a:latin typeface="verdana" panose="020B0604030504040204" pitchFamily="34" charset="0"/>
              </a:rPr>
              <a:t>tårerne stivner af kuld.</a:t>
            </a:r>
            <a:br>
              <a:rPr lang="da-DK" sz="3200" dirty="0"/>
            </a:br>
            <a:r>
              <a:rPr lang="da-DK" sz="3200" b="0" i="0" dirty="0">
                <a:solidFill>
                  <a:srgbClr val="000000"/>
                </a:solidFill>
                <a:effectLst/>
                <a:latin typeface="verdana" panose="020B0604030504040204" pitchFamily="34" charset="0"/>
              </a:rPr>
              <a:t>Og dog bære blus vi med glæde!</a:t>
            </a:r>
            <a:endParaRPr lang="da-DK" sz="3200" dirty="0"/>
          </a:p>
        </p:txBody>
      </p:sp>
    </p:spTree>
    <p:extLst>
      <p:ext uri="{BB962C8B-B14F-4D97-AF65-F5344CB8AC3E}">
        <p14:creationId xmlns:p14="http://schemas.microsoft.com/office/powerpoint/2010/main" val="117622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F1E5B-28FD-05D9-06DE-4409B338B35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A835376-AFE5-14EF-ED41-90CB37990898}"/>
              </a:ext>
            </a:extLst>
          </p:cNvPr>
          <p:cNvSpPr>
            <a:spLocks noGrp="1"/>
          </p:cNvSpPr>
          <p:nvPr>
            <p:ph idx="1"/>
          </p:nvPr>
        </p:nvSpPr>
        <p:spPr>
          <a:xfrm>
            <a:off x="580445" y="2489200"/>
            <a:ext cx="8452237" cy="3530600"/>
          </a:xfrm>
        </p:spPr>
        <p:txBody>
          <a:bodyPr>
            <a:normAutofit/>
          </a:bodyPr>
          <a:lstStyle/>
          <a:p>
            <a:r>
              <a:rPr lang="da-DK" sz="3200" b="0" i="0" dirty="0">
                <a:solidFill>
                  <a:srgbClr val="000000"/>
                </a:solidFill>
                <a:effectLst/>
                <a:latin typeface="verdana" panose="020B0604030504040204" pitchFamily="34" charset="0"/>
              </a:rPr>
              <a:t>Solhvervet kommer, og bladet vendes,</a:t>
            </a:r>
            <a:br>
              <a:rPr lang="da-DK" sz="3200" dirty="0"/>
            </a:br>
            <a:r>
              <a:rPr lang="da-DK" sz="3200" b="0" i="0" dirty="0">
                <a:solidFill>
                  <a:srgbClr val="000000"/>
                </a:solidFill>
                <a:effectLst/>
                <a:latin typeface="verdana" panose="020B0604030504040204" pitchFamily="34" charset="0"/>
              </a:rPr>
              <a:t>dagene længes på ny,</a:t>
            </a:r>
            <a:br>
              <a:rPr lang="da-DK" sz="3200" dirty="0"/>
            </a:br>
            <a:r>
              <a:rPr lang="da-DK" sz="3200" b="0" i="0" dirty="0">
                <a:solidFill>
                  <a:srgbClr val="000000"/>
                </a:solidFill>
                <a:effectLst/>
                <a:latin typeface="verdana" panose="020B0604030504040204" pitchFamily="34" charset="0"/>
              </a:rPr>
              <a:t>solskinnet vokser, og </a:t>
            </a:r>
            <a:r>
              <a:rPr lang="da-DK" sz="3200" b="0" i="0" dirty="0" err="1">
                <a:solidFill>
                  <a:srgbClr val="000000"/>
                </a:solidFill>
                <a:effectLst/>
                <a:latin typeface="verdana" panose="020B0604030504040204" pitchFamily="34" charset="0"/>
              </a:rPr>
              <a:t>vintren</a:t>
            </a:r>
            <a:r>
              <a:rPr lang="da-DK" sz="3200" b="0" i="0" dirty="0">
                <a:solidFill>
                  <a:srgbClr val="000000"/>
                </a:solidFill>
                <a:effectLst/>
                <a:latin typeface="verdana" panose="020B0604030504040204" pitchFamily="34" charset="0"/>
              </a:rPr>
              <a:t> endes,</a:t>
            </a:r>
            <a:br>
              <a:rPr lang="da-DK" sz="3200" dirty="0"/>
            </a:br>
            <a:r>
              <a:rPr lang="da-DK" sz="3200" b="0" i="0" dirty="0">
                <a:solidFill>
                  <a:srgbClr val="000000"/>
                </a:solidFill>
                <a:effectLst/>
                <a:latin typeface="verdana" panose="020B0604030504040204" pitchFamily="34" charset="0"/>
              </a:rPr>
              <a:t>lærkerne synger i sky.</a:t>
            </a:r>
            <a:br>
              <a:rPr lang="da-DK" sz="3200" dirty="0"/>
            </a:br>
            <a:r>
              <a:rPr lang="da-DK" sz="3200" b="0" i="0" dirty="0">
                <a:solidFill>
                  <a:srgbClr val="000000"/>
                </a:solidFill>
                <a:effectLst/>
                <a:latin typeface="verdana" panose="020B0604030504040204" pitchFamily="34" charset="0"/>
              </a:rPr>
              <a:t>Derfor bære blus vi med glæde!</a:t>
            </a:r>
            <a:endParaRPr lang="da-DK" sz="3200" dirty="0"/>
          </a:p>
        </p:txBody>
      </p:sp>
    </p:spTree>
    <p:extLst>
      <p:ext uri="{BB962C8B-B14F-4D97-AF65-F5344CB8AC3E}">
        <p14:creationId xmlns:p14="http://schemas.microsoft.com/office/powerpoint/2010/main" val="371171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7FCFE-CB57-BE90-482D-0DAE2D63975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DF85A42-17AB-93FB-689B-544B2542BEBF}"/>
              </a:ext>
            </a:extLst>
          </p:cNvPr>
          <p:cNvSpPr>
            <a:spLocks noGrp="1"/>
          </p:cNvSpPr>
          <p:nvPr>
            <p:ph idx="1"/>
          </p:nvPr>
        </p:nvSpPr>
        <p:spPr>
          <a:xfrm>
            <a:off x="864381" y="2489200"/>
            <a:ext cx="8041079" cy="3530600"/>
          </a:xfrm>
        </p:spPr>
        <p:txBody>
          <a:bodyPr>
            <a:normAutofit/>
          </a:bodyPr>
          <a:lstStyle/>
          <a:p>
            <a:r>
              <a:rPr lang="da-DK" sz="3200" b="0" i="0" dirty="0">
                <a:solidFill>
                  <a:srgbClr val="000000"/>
                </a:solidFill>
                <a:effectLst/>
                <a:latin typeface="verdana" panose="020B0604030504040204" pitchFamily="34" charset="0"/>
              </a:rPr>
              <a:t>Årene skifter af gru for ælde,</a:t>
            </a:r>
            <a:br>
              <a:rPr lang="da-DK" sz="3200" dirty="0"/>
            </a:br>
            <a:r>
              <a:rPr lang="da-DK" sz="3200" b="0" i="0" dirty="0">
                <a:solidFill>
                  <a:srgbClr val="000000"/>
                </a:solidFill>
                <a:effectLst/>
                <a:latin typeface="verdana" panose="020B0604030504040204" pitchFamily="34" charset="0"/>
              </a:rPr>
              <a:t>skjaldene giver dem ret,</a:t>
            </a:r>
            <a:br>
              <a:rPr lang="da-DK" sz="3200" dirty="0"/>
            </a:br>
            <a:r>
              <a:rPr lang="da-DK" sz="3200" b="0" i="0" dirty="0">
                <a:solidFill>
                  <a:srgbClr val="000000"/>
                </a:solidFill>
                <a:effectLst/>
                <a:latin typeface="verdana" panose="020B0604030504040204" pitchFamily="34" charset="0"/>
              </a:rPr>
              <a:t>fuglene alle hvert år må fælde,</a:t>
            </a:r>
            <a:br>
              <a:rPr lang="da-DK" sz="3200" dirty="0"/>
            </a:br>
            <a:r>
              <a:rPr lang="da-DK" sz="3200" b="0" i="0" dirty="0">
                <a:solidFill>
                  <a:srgbClr val="000000"/>
                </a:solidFill>
                <a:effectLst/>
                <a:latin typeface="verdana" panose="020B0604030504040204" pitchFamily="34" charset="0"/>
              </a:rPr>
              <a:t>ellers de fløj ej så let:</a:t>
            </a:r>
            <a:br>
              <a:rPr lang="da-DK" sz="3200" dirty="0"/>
            </a:br>
            <a:r>
              <a:rPr lang="da-DK" sz="3200" b="0" i="0" dirty="0">
                <a:solidFill>
                  <a:srgbClr val="000000"/>
                </a:solidFill>
                <a:effectLst/>
                <a:latin typeface="verdana" panose="020B0604030504040204" pitchFamily="34" charset="0"/>
              </a:rPr>
              <a:t>Derfor bære blus vi med glæde!</a:t>
            </a:r>
            <a:endParaRPr lang="da-DK" sz="3200" dirty="0"/>
          </a:p>
        </p:txBody>
      </p:sp>
    </p:spTree>
    <p:extLst>
      <p:ext uri="{BB962C8B-B14F-4D97-AF65-F5344CB8AC3E}">
        <p14:creationId xmlns:p14="http://schemas.microsoft.com/office/powerpoint/2010/main" val="507432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1E5CE-75E3-13E6-9CD3-82AFA25337F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B7127B9-B71F-80D6-102D-FE48830A6FBB}"/>
              </a:ext>
            </a:extLst>
          </p:cNvPr>
          <p:cNvSpPr>
            <a:spLocks noGrp="1"/>
          </p:cNvSpPr>
          <p:nvPr>
            <p:ph idx="1"/>
          </p:nvPr>
        </p:nvSpPr>
        <p:spPr>
          <a:xfrm>
            <a:off x="864381" y="2489200"/>
            <a:ext cx="7746881" cy="3530600"/>
          </a:xfrm>
        </p:spPr>
        <p:txBody>
          <a:bodyPr>
            <a:normAutofit/>
          </a:bodyPr>
          <a:lstStyle/>
          <a:p>
            <a:r>
              <a:rPr lang="da-DK" sz="3200" b="0" i="0" dirty="0">
                <a:solidFill>
                  <a:srgbClr val="000000"/>
                </a:solidFill>
                <a:effectLst/>
                <a:latin typeface="verdana" panose="020B0604030504040204" pitchFamily="34" charset="0"/>
              </a:rPr>
              <a:t>Fuglene flyver som vind på vinger</a:t>
            </a:r>
            <a:br>
              <a:rPr lang="da-DK" sz="3200" dirty="0"/>
            </a:br>
            <a:r>
              <a:rPr lang="da-DK" sz="3200" b="0" i="0" dirty="0">
                <a:solidFill>
                  <a:srgbClr val="000000"/>
                </a:solidFill>
                <a:effectLst/>
                <a:latin typeface="verdana" panose="020B0604030504040204" pitchFamily="34" charset="0"/>
              </a:rPr>
              <a:t>let over vildene hav,</a:t>
            </a:r>
            <a:br>
              <a:rPr lang="da-DK" sz="3200" dirty="0"/>
            </a:br>
            <a:r>
              <a:rPr lang="da-DK" sz="3200" b="0" i="0" dirty="0">
                <a:solidFill>
                  <a:srgbClr val="000000"/>
                </a:solidFill>
                <a:effectLst/>
                <a:latin typeface="verdana" panose="020B0604030504040204" pitchFamily="34" charset="0"/>
              </a:rPr>
              <a:t>skjaldene flyver, som rimet klinger,</a:t>
            </a:r>
            <a:br>
              <a:rPr lang="da-DK" sz="3200" dirty="0"/>
            </a:br>
            <a:r>
              <a:rPr lang="da-DK" sz="3200" b="0" i="0" dirty="0">
                <a:solidFill>
                  <a:srgbClr val="000000"/>
                </a:solidFill>
                <a:effectLst/>
                <a:latin typeface="verdana" panose="020B0604030504040204" pitchFamily="34" charset="0"/>
              </a:rPr>
              <a:t>glat over slægternes grav.</a:t>
            </a:r>
            <a:br>
              <a:rPr lang="da-DK" sz="3200" dirty="0"/>
            </a:br>
            <a:r>
              <a:rPr lang="da-DK" sz="3200" b="0" i="0" dirty="0">
                <a:solidFill>
                  <a:srgbClr val="000000"/>
                </a:solidFill>
                <a:effectLst/>
                <a:latin typeface="verdana" panose="020B0604030504040204" pitchFamily="34" charset="0"/>
              </a:rPr>
              <a:t>Derfor bære blus vi med glæde!</a:t>
            </a:r>
            <a:endParaRPr lang="da-DK" sz="3200" dirty="0"/>
          </a:p>
        </p:txBody>
      </p:sp>
    </p:spTree>
    <p:extLst>
      <p:ext uri="{BB962C8B-B14F-4D97-AF65-F5344CB8AC3E}">
        <p14:creationId xmlns:p14="http://schemas.microsoft.com/office/powerpoint/2010/main" val="50907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665C6-A3FD-9D97-3D77-AADEEF5C5B2F}"/>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BA02B772-818E-B740-F92D-FE020BFAE2B4}"/>
              </a:ext>
            </a:extLst>
          </p:cNvPr>
          <p:cNvSpPr>
            <a:spLocks noGrp="1"/>
          </p:cNvSpPr>
          <p:nvPr>
            <p:ph idx="1"/>
          </p:nvPr>
        </p:nvSpPr>
        <p:spPr>
          <a:xfrm>
            <a:off x="864381" y="2489200"/>
            <a:ext cx="8064934" cy="3530600"/>
          </a:xfrm>
        </p:spPr>
        <p:txBody>
          <a:bodyPr>
            <a:normAutofit/>
          </a:bodyPr>
          <a:lstStyle/>
          <a:p>
            <a:r>
              <a:rPr lang="da-DK" sz="3200" b="0" i="0" dirty="0">
                <a:solidFill>
                  <a:srgbClr val="000000"/>
                </a:solidFill>
                <a:effectLst/>
                <a:latin typeface="verdana" panose="020B0604030504040204" pitchFamily="34" charset="0"/>
              </a:rPr>
              <a:t>Hjerterne vakler, når højt de banke,</a:t>
            </a:r>
            <a:br>
              <a:rPr lang="da-DK" sz="3200" dirty="0"/>
            </a:br>
            <a:r>
              <a:rPr lang="da-DK" sz="3200" b="0" i="0" dirty="0">
                <a:solidFill>
                  <a:srgbClr val="000000"/>
                </a:solidFill>
                <a:effectLst/>
                <a:latin typeface="verdana" panose="020B0604030504040204" pitchFamily="34" charset="0"/>
              </a:rPr>
              <a:t>drages til fuglenes spor,</a:t>
            </a:r>
            <a:br>
              <a:rPr lang="da-DK" sz="3200" dirty="0"/>
            </a:br>
            <a:r>
              <a:rPr lang="da-DK" sz="3200" b="0" i="0" dirty="0">
                <a:solidFill>
                  <a:srgbClr val="000000"/>
                </a:solidFill>
                <a:effectLst/>
                <a:latin typeface="verdana" panose="020B0604030504040204" pitchFamily="34" charset="0"/>
              </a:rPr>
              <a:t>lyset dog sejrer, den mørke tanke</a:t>
            </a:r>
            <a:br>
              <a:rPr lang="da-DK" sz="3200" dirty="0"/>
            </a:br>
            <a:r>
              <a:rPr lang="da-DK" sz="3200" b="0" i="0" dirty="0">
                <a:solidFill>
                  <a:srgbClr val="000000"/>
                </a:solidFill>
                <a:effectLst/>
                <a:latin typeface="verdana" panose="020B0604030504040204" pitchFamily="34" charset="0"/>
              </a:rPr>
              <a:t>flygtende synker i jord.</a:t>
            </a:r>
            <a:br>
              <a:rPr lang="da-DK" sz="3200" dirty="0"/>
            </a:br>
            <a:r>
              <a:rPr lang="da-DK" sz="3200" b="0" i="0" dirty="0">
                <a:solidFill>
                  <a:srgbClr val="000000"/>
                </a:solidFill>
                <a:effectLst/>
                <a:latin typeface="verdana" panose="020B0604030504040204" pitchFamily="34" charset="0"/>
              </a:rPr>
              <a:t>Derfor bære blus vi med glæde!</a:t>
            </a:r>
            <a:endParaRPr lang="da-DK" sz="3200" dirty="0"/>
          </a:p>
        </p:txBody>
      </p:sp>
    </p:spTree>
    <p:extLst>
      <p:ext uri="{BB962C8B-B14F-4D97-AF65-F5344CB8AC3E}">
        <p14:creationId xmlns:p14="http://schemas.microsoft.com/office/powerpoint/2010/main" val="309099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830CF-F46D-A460-3E40-F7381A013139}"/>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63ABD1F-4229-5383-E093-5E0656933C91}"/>
              </a:ext>
            </a:extLst>
          </p:cNvPr>
          <p:cNvSpPr>
            <a:spLocks noGrp="1"/>
          </p:cNvSpPr>
          <p:nvPr>
            <p:ph idx="1"/>
          </p:nvPr>
        </p:nvSpPr>
        <p:spPr>
          <a:xfrm>
            <a:off x="864381" y="2489200"/>
            <a:ext cx="7627611" cy="3530600"/>
          </a:xfrm>
        </p:spPr>
        <p:txBody>
          <a:bodyPr>
            <a:normAutofit/>
          </a:bodyPr>
          <a:lstStyle/>
          <a:p>
            <a:r>
              <a:rPr lang="da-DK" sz="3200" b="0" i="0" dirty="0">
                <a:solidFill>
                  <a:srgbClr val="222222"/>
                </a:solidFill>
                <a:effectLst/>
                <a:latin typeface="proxima-nova-alt"/>
              </a:rPr>
              <a:t>3. Jeg har grædt, som andre, af smerte,</a:t>
            </a:r>
            <a:br>
              <a:rPr lang="da-DK" sz="3200" dirty="0"/>
            </a:br>
            <a:r>
              <a:rPr lang="da-DK" sz="3200" b="0" i="0" dirty="0">
                <a:solidFill>
                  <a:srgbClr val="222222"/>
                </a:solidFill>
                <a:effectLst/>
                <a:latin typeface="proxima-nova-alt"/>
              </a:rPr>
              <a:t>fordi min boble brast.</a:t>
            </a:r>
            <a:br>
              <a:rPr lang="da-DK" sz="3200" dirty="0"/>
            </a:br>
            <a:r>
              <a:rPr lang="da-DK" sz="3200" b="0" i="0" dirty="0">
                <a:solidFill>
                  <a:srgbClr val="222222"/>
                </a:solidFill>
                <a:effectLst/>
                <a:latin typeface="proxima-nova-alt"/>
              </a:rPr>
              <a:t>Men boblen er ikke verden;</a:t>
            </a:r>
            <a:br>
              <a:rPr lang="da-DK" sz="3200" dirty="0"/>
            </a:br>
            <a:r>
              <a:rPr lang="da-DK" sz="3200" b="0" i="0" dirty="0">
                <a:solidFill>
                  <a:srgbClr val="222222"/>
                </a:solidFill>
                <a:effectLst/>
                <a:latin typeface="proxima-nova-alt"/>
              </a:rPr>
              <a:t>læg verden det ej til last!</a:t>
            </a:r>
            <a:endParaRPr lang="da-DK" sz="3200" dirty="0"/>
          </a:p>
        </p:txBody>
      </p:sp>
    </p:spTree>
    <p:extLst>
      <p:ext uri="{BB962C8B-B14F-4D97-AF65-F5344CB8AC3E}">
        <p14:creationId xmlns:p14="http://schemas.microsoft.com/office/powerpoint/2010/main" val="118058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5A54B-D255-4A88-0F46-76B8105FAE2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DAAAD93F-33C4-C37C-A4BC-83B6A0FCEA68}"/>
              </a:ext>
            </a:extLst>
          </p:cNvPr>
          <p:cNvSpPr>
            <a:spLocks noGrp="1"/>
          </p:cNvSpPr>
          <p:nvPr>
            <p:ph idx="1"/>
          </p:nvPr>
        </p:nvSpPr>
        <p:spPr>
          <a:xfrm>
            <a:off x="864382" y="2489200"/>
            <a:ext cx="6975604" cy="3530600"/>
          </a:xfrm>
        </p:spPr>
        <p:txBody>
          <a:bodyPr>
            <a:normAutofit/>
          </a:bodyPr>
          <a:lstStyle/>
          <a:p>
            <a:r>
              <a:rPr lang="da-DK" sz="3200" b="0" i="0" dirty="0">
                <a:solidFill>
                  <a:srgbClr val="222222"/>
                </a:solidFill>
                <a:effectLst/>
                <a:latin typeface="proxima-nova-alt"/>
              </a:rPr>
              <a:t>4. Var livet en dans på roser,</a:t>
            </a:r>
            <a:br>
              <a:rPr lang="da-DK" sz="3200" dirty="0"/>
            </a:br>
            <a:r>
              <a:rPr lang="da-DK" sz="3200" b="0" i="0" dirty="0">
                <a:solidFill>
                  <a:srgbClr val="222222"/>
                </a:solidFill>
                <a:effectLst/>
                <a:latin typeface="proxima-nova-alt"/>
              </a:rPr>
              <a:t>mon alt da var bedre end nu?</a:t>
            </a:r>
            <a:br>
              <a:rPr lang="da-DK" sz="3200" dirty="0"/>
            </a:br>
            <a:r>
              <a:rPr lang="da-DK" sz="3200" b="0" i="0" dirty="0">
                <a:solidFill>
                  <a:srgbClr val="222222"/>
                </a:solidFill>
                <a:effectLst/>
                <a:latin typeface="proxima-nova-alt"/>
              </a:rPr>
              <a:t>Hvis ej der var noget at kæmpe for,</a:t>
            </a:r>
            <a:br>
              <a:rPr lang="da-DK" sz="3200" dirty="0"/>
            </a:br>
            <a:r>
              <a:rPr lang="da-DK" sz="3200" b="0" i="0" dirty="0">
                <a:solidFill>
                  <a:srgbClr val="222222"/>
                </a:solidFill>
                <a:effectLst/>
                <a:latin typeface="proxima-nova-alt"/>
              </a:rPr>
              <a:t>hvad var da vel jeg og du?</a:t>
            </a:r>
            <a:endParaRPr lang="da-DK" sz="3200" dirty="0"/>
          </a:p>
        </p:txBody>
      </p:sp>
    </p:spTree>
    <p:extLst>
      <p:ext uri="{BB962C8B-B14F-4D97-AF65-F5344CB8AC3E}">
        <p14:creationId xmlns:p14="http://schemas.microsoft.com/office/powerpoint/2010/main" val="251711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810EF-ED64-D41D-BCBF-2B0B1D97CFE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217E2E9F-517B-80BC-EFC8-3C8EAB575BB8}"/>
              </a:ext>
            </a:extLst>
          </p:cNvPr>
          <p:cNvSpPr>
            <a:spLocks noGrp="1"/>
          </p:cNvSpPr>
          <p:nvPr>
            <p:ph idx="1"/>
          </p:nvPr>
        </p:nvSpPr>
        <p:spPr/>
        <p:txBody>
          <a:bodyPr>
            <a:normAutofit/>
          </a:bodyPr>
          <a:lstStyle/>
          <a:p>
            <a:r>
              <a:rPr lang="da-DK" sz="3200" b="0" i="0" dirty="0">
                <a:solidFill>
                  <a:srgbClr val="222222"/>
                </a:solidFill>
                <a:effectLst/>
                <a:latin typeface="proxima-nova-alt"/>
              </a:rPr>
              <a:t>5. Kamp må der til, skal livet gro,</a:t>
            </a:r>
            <a:br>
              <a:rPr lang="da-DK" sz="3200" dirty="0"/>
            </a:br>
            <a:r>
              <a:rPr lang="da-DK" sz="3200" b="0" i="0" dirty="0">
                <a:solidFill>
                  <a:srgbClr val="222222"/>
                </a:solidFill>
                <a:effectLst/>
                <a:latin typeface="proxima-nova-alt"/>
              </a:rPr>
              <a:t>ej kamp blot for dagligt brød,</a:t>
            </a:r>
            <a:br>
              <a:rPr lang="da-DK" sz="3200" dirty="0"/>
            </a:br>
            <a:r>
              <a:rPr lang="da-DK" sz="3200" b="0" i="0" dirty="0">
                <a:solidFill>
                  <a:srgbClr val="222222"/>
                </a:solidFill>
                <a:effectLst/>
                <a:latin typeface="proxima-nova-alt"/>
              </a:rPr>
              <a:t>men kamp for frihed i liv og tro -</a:t>
            </a:r>
            <a:br>
              <a:rPr lang="da-DK" sz="3200" dirty="0"/>
            </a:br>
            <a:r>
              <a:rPr lang="da-DK" sz="3200" b="0" i="0" dirty="0">
                <a:solidFill>
                  <a:srgbClr val="222222"/>
                </a:solidFill>
                <a:effectLst/>
                <a:latin typeface="proxima-nova-alt"/>
              </a:rPr>
              <a:t>thi evig stilstand er død!</a:t>
            </a:r>
            <a:endParaRPr lang="da-DK" sz="3200" dirty="0"/>
          </a:p>
        </p:txBody>
      </p:sp>
    </p:spTree>
    <p:extLst>
      <p:ext uri="{BB962C8B-B14F-4D97-AF65-F5344CB8AC3E}">
        <p14:creationId xmlns:p14="http://schemas.microsoft.com/office/powerpoint/2010/main" val="374255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345BA-1733-FED3-FA2B-A94F42353C36}"/>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E46A7F58-DE4C-4381-9B74-4CC5EF2B45D5}"/>
              </a:ext>
            </a:extLst>
          </p:cNvPr>
          <p:cNvSpPr>
            <a:spLocks noGrp="1"/>
          </p:cNvSpPr>
          <p:nvPr>
            <p:ph idx="1"/>
          </p:nvPr>
        </p:nvSpPr>
        <p:spPr/>
        <p:txBody>
          <a:bodyPr>
            <a:normAutofit/>
          </a:bodyPr>
          <a:lstStyle/>
          <a:p>
            <a:r>
              <a:rPr lang="da-DK" sz="3200" b="0" i="0" dirty="0">
                <a:solidFill>
                  <a:srgbClr val="222222"/>
                </a:solidFill>
                <a:effectLst/>
                <a:latin typeface="proxima-nova-alt"/>
              </a:rPr>
              <a:t>6. Og derfor elsker jeg verden</a:t>
            </a:r>
            <a:br>
              <a:rPr lang="da-DK" sz="3200" dirty="0"/>
            </a:br>
            <a:r>
              <a:rPr lang="da-DK" sz="3200" b="0" i="0" dirty="0">
                <a:solidFill>
                  <a:srgbClr val="222222"/>
                </a:solidFill>
                <a:effectLst/>
                <a:latin typeface="proxima-nova-alt"/>
              </a:rPr>
              <a:t>trods al dens nød og strid;</a:t>
            </a:r>
            <a:br>
              <a:rPr lang="da-DK" sz="3200" dirty="0"/>
            </a:br>
            <a:r>
              <a:rPr lang="da-DK" sz="3200" b="0" i="0" dirty="0">
                <a:solidFill>
                  <a:srgbClr val="222222"/>
                </a:solidFill>
                <a:effectLst/>
                <a:latin typeface="proxima-nova-alt"/>
              </a:rPr>
              <a:t>for mig er jorden skøn endnu</a:t>
            </a:r>
            <a:br>
              <a:rPr lang="da-DK" sz="3200" dirty="0"/>
            </a:br>
            <a:r>
              <a:rPr lang="da-DK" sz="3200" b="0" i="0" dirty="0">
                <a:solidFill>
                  <a:srgbClr val="222222"/>
                </a:solidFill>
                <a:effectLst/>
                <a:latin typeface="proxima-nova-alt"/>
              </a:rPr>
              <a:t>som i skabelsens ungdomstid!</a:t>
            </a:r>
            <a:endParaRPr lang="da-DK" sz="3200" dirty="0"/>
          </a:p>
        </p:txBody>
      </p:sp>
    </p:spTree>
    <p:extLst>
      <p:ext uri="{BB962C8B-B14F-4D97-AF65-F5344CB8AC3E}">
        <p14:creationId xmlns:p14="http://schemas.microsoft.com/office/powerpoint/2010/main" val="278718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DA5D4-46A4-91E0-18C5-9499A01AF0DC}"/>
              </a:ext>
            </a:extLst>
          </p:cNvPr>
          <p:cNvSpPr>
            <a:spLocks noGrp="1"/>
          </p:cNvSpPr>
          <p:nvPr>
            <p:ph type="title"/>
          </p:nvPr>
        </p:nvSpPr>
        <p:spPr/>
        <p:txBody>
          <a:bodyPr/>
          <a:lstStyle/>
          <a:p>
            <a:r>
              <a:rPr lang="da-DK" dirty="0"/>
              <a:t>1. Grøn omstilling</a:t>
            </a:r>
          </a:p>
        </p:txBody>
      </p:sp>
      <p:sp>
        <p:nvSpPr>
          <p:cNvPr id="3" name="Pladsholder til indhold 2">
            <a:extLst>
              <a:ext uri="{FF2B5EF4-FFF2-40B4-BE49-F238E27FC236}">
                <a16:creationId xmlns:a16="http://schemas.microsoft.com/office/drawing/2014/main" id="{0E726A0F-C057-4EEC-2F6F-A70A1089D653}"/>
              </a:ext>
            </a:extLst>
          </p:cNvPr>
          <p:cNvSpPr>
            <a:spLocks noGrp="1"/>
          </p:cNvSpPr>
          <p:nvPr>
            <p:ph idx="1"/>
          </p:nvPr>
        </p:nvSpPr>
        <p:spPr>
          <a:xfrm>
            <a:off x="580445" y="2250219"/>
            <a:ext cx="8078525" cy="4134679"/>
          </a:xfrm>
        </p:spPr>
        <p:txBody>
          <a:bodyPr>
            <a:noAutofit/>
          </a:bodyPr>
          <a:lstStyle/>
          <a:p>
            <a:r>
              <a:rPr lang="da-DK" sz="2000" dirty="0"/>
              <a:t>Der er tre processer i gang:</a:t>
            </a:r>
          </a:p>
          <a:p>
            <a:r>
              <a:rPr lang="da-DK" sz="2000" dirty="0"/>
              <a:t>1. På landsplan </a:t>
            </a:r>
            <a:r>
              <a:rPr lang="da-DK" sz="2000" i="1" dirty="0"/>
              <a:t>”Provice” </a:t>
            </a:r>
            <a:r>
              <a:rPr lang="da-DK" sz="2000" dirty="0"/>
              <a:t>laver landsrapport</a:t>
            </a:r>
          </a:p>
          <a:p>
            <a:r>
              <a:rPr lang="da-DK" sz="2000" dirty="0"/>
              <a:t>2. På stiftsplan – </a:t>
            </a:r>
            <a:r>
              <a:rPr lang="da-DK" sz="2000" i="1" dirty="0"/>
              <a:t>”Energitjenesten” </a:t>
            </a:r>
            <a:r>
              <a:rPr lang="da-DK" sz="2000" dirty="0"/>
              <a:t>laver stiftsrapport</a:t>
            </a:r>
          </a:p>
          <a:p>
            <a:r>
              <a:rPr lang="da-DK" sz="2000" dirty="0"/>
              <a:t>3. På provstiplan. ”</a:t>
            </a:r>
            <a:r>
              <a:rPr lang="da-DK" sz="2000" i="1" dirty="0" err="1"/>
              <a:t>Energi&amp;Byg</a:t>
            </a:r>
            <a:r>
              <a:rPr lang="da-DK" sz="2000" i="1" dirty="0"/>
              <a:t>”. </a:t>
            </a:r>
            <a:r>
              <a:rPr lang="da-DK" sz="2000" dirty="0"/>
              <a:t>Hvad er status på den igangværende energiscreening af provstiernes bygninger? (solceller og varmepumper)</a:t>
            </a:r>
          </a:p>
          <a:p>
            <a:r>
              <a:rPr lang="da-DK" sz="2000" dirty="0"/>
              <a:t>”Pulje til grøn omstilling” bliver i 2024 til en del af ”Reserven” (se senere)</a:t>
            </a:r>
            <a:endParaRPr lang="da-DK" sz="2000" dirty="0">
              <a:highlight>
                <a:srgbClr val="FFFF00"/>
              </a:highlight>
            </a:endParaRPr>
          </a:p>
          <a:p>
            <a:r>
              <a:rPr lang="da-DK" sz="2000" dirty="0"/>
              <a:t>Ansøgning om midler til grøn omstilling. Søg via ansøgningsskabelon til reserven. Gå efter lavest hængende frugter. </a:t>
            </a:r>
          </a:p>
        </p:txBody>
      </p:sp>
    </p:spTree>
    <p:extLst>
      <p:ext uri="{BB962C8B-B14F-4D97-AF65-F5344CB8AC3E}">
        <p14:creationId xmlns:p14="http://schemas.microsoft.com/office/powerpoint/2010/main" val="321347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96DC4-908F-F0EF-C2DA-663C31344CF5}"/>
              </a:ext>
            </a:extLst>
          </p:cNvPr>
          <p:cNvSpPr>
            <a:spLocks noGrp="1"/>
          </p:cNvSpPr>
          <p:nvPr>
            <p:ph type="title"/>
          </p:nvPr>
        </p:nvSpPr>
        <p:spPr>
          <a:xfrm>
            <a:off x="865969" y="927098"/>
            <a:ext cx="7386301" cy="709865"/>
          </a:xfrm>
        </p:spPr>
        <p:txBody>
          <a:bodyPr/>
          <a:lstStyle/>
          <a:p>
            <a:r>
              <a:rPr lang="da-DK" dirty="0"/>
              <a:t>2. Årshjul i menighedsrådsarbejdet</a:t>
            </a:r>
          </a:p>
        </p:txBody>
      </p:sp>
      <p:sp>
        <p:nvSpPr>
          <p:cNvPr id="3" name="Pladsholder til indhold 2">
            <a:extLst>
              <a:ext uri="{FF2B5EF4-FFF2-40B4-BE49-F238E27FC236}">
                <a16:creationId xmlns:a16="http://schemas.microsoft.com/office/drawing/2014/main" id="{C2B1084D-1AB6-A30C-C593-AE49405FDDE5}"/>
              </a:ext>
            </a:extLst>
          </p:cNvPr>
          <p:cNvSpPr>
            <a:spLocks noGrp="1"/>
          </p:cNvSpPr>
          <p:nvPr>
            <p:ph idx="1"/>
          </p:nvPr>
        </p:nvSpPr>
        <p:spPr>
          <a:xfrm>
            <a:off x="564543" y="2210463"/>
            <a:ext cx="8070574" cy="4150580"/>
          </a:xfrm>
        </p:spPr>
        <p:txBody>
          <a:bodyPr>
            <a:normAutofit/>
          </a:bodyPr>
          <a:lstStyle/>
          <a:p>
            <a:r>
              <a:rPr lang="da-DK" sz="2000" dirty="0"/>
              <a:t>Opdateret årshjul omdeles.</a:t>
            </a:r>
          </a:p>
          <a:p>
            <a:r>
              <a:rPr lang="da-DK" sz="2000" dirty="0"/>
              <a:t>De vigtigste ændringer i 2024 ift. tidligere:</a:t>
            </a:r>
          </a:p>
          <a:p>
            <a:r>
              <a:rPr lang="da-DK" sz="2000" dirty="0"/>
              <a:t>1. Budgetsamrådet flyttes til tirsdag d. 3. september 2024 (første tirsdag i september)</a:t>
            </a:r>
          </a:p>
          <a:p>
            <a:r>
              <a:rPr lang="da-DK" sz="2000" dirty="0"/>
              <a:t>2. Provstiudvalgets behandling af </a:t>
            </a:r>
            <a:r>
              <a:rPr lang="da-DK" sz="2000" dirty="0" err="1"/>
              <a:t>menigheds-rådenes</a:t>
            </a:r>
            <a:r>
              <a:rPr lang="da-DK" sz="2000" dirty="0"/>
              <a:t> budgetønsker flyttes fra før sommerferien til første møde efter sommerferien (i uge 34). På det tidspunkt kender vi den kirkelige ligning for det kommende budgetår.</a:t>
            </a:r>
          </a:p>
        </p:txBody>
      </p:sp>
    </p:spTree>
    <p:extLst>
      <p:ext uri="{BB962C8B-B14F-4D97-AF65-F5344CB8AC3E}">
        <p14:creationId xmlns:p14="http://schemas.microsoft.com/office/powerpoint/2010/main" val="3842925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 bestyrelseslokale">
  <a:themeElements>
    <a:clrScheme name="Ion - bestyrelseslokal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 bestyrelseslokal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 bestyrelseslokal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567</TotalTime>
  <Words>1490</Words>
  <Application>Microsoft Office PowerPoint</Application>
  <PresentationFormat>Skærmshow (4:3)</PresentationFormat>
  <Paragraphs>143</Paragraphs>
  <Slides>34</Slides>
  <Notes>23</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34</vt:i4>
      </vt:variant>
    </vt:vector>
  </HeadingPairs>
  <TitlesOfParts>
    <vt:vector size="42" baseType="lpstr">
      <vt:lpstr>Arial</vt:lpstr>
      <vt:lpstr>calibri</vt:lpstr>
      <vt:lpstr>calibri</vt:lpstr>
      <vt:lpstr>Century Gothic</vt:lpstr>
      <vt:lpstr>proxima-nova-alt</vt:lpstr>
      <vt:lpstr>verdana</vt:lpstr>
      <vt:lpstr>Wingdings 3</vt:lpstr>
      <vt:lpstr>Ion - bestyrelseslokale</vt:lpstr>
      <vt:lpstr>Formandsmøde </vt:lpstr>
      <vt:lpstr>Jeg elsker den  brogede verden</vt:lpstr>
      <vt:lpstr>PowerPoint-præsentation</vt:lpstr>
      <vt:lpstr>PowerPoint-præsentation</vt:lpstr>
      <vt:lpstr>PowerPoint-præsentation</vt:lpstr>
      <vt:lpstr>PowerPoint-præsentation</vt:lpstr>
      <vt:lpstr>PowerPoint-præsentation</vt:lpstr>
      <vt:lpstr>1. Grøn omstilling</vt:lpstr>
      <vt:lpstr>2. Årshjul i menighedsrådsarbejdet</vt:lpstr>
      <vt:lpstr>3. Menighedsrådsvalg 2024</vt:lpstr>
      <vt:lpstr>3. Menighedsrådsvalg 2024</vt:lpstr>
      <vt:lpstr>3. Menighedsrådsvalg 2024</vt:lpstr>
      <vt:lpstr>3. Menighedsrådsvalg 2024</vt:lpstr>
      <vt:lpstr>3. Menighedsrådsvalg 2024</vt:lpstr>
      <vt:lpstr>3. Menighedsrådsvalg 2024</vt:lpstr>
      <vt:lpstr>3. Menighedsrådsvalg 2024</vt:lpstr>
      <vt:lpstr>Unge i menighedsråd?</vt:lpstr>
      <vt:lpstr>Unge i menighedsråd!</vt:lpstr>
      <vt:lpstr>Drøftelse ved bordene</vt:lpstr>
      <vt:lpstr>4. A.P. Møller donation:  Kirkernes sociale arbejde i Herning</vt:lpstr>
      <vt:lpstr>4. A.P. Møller donation:  Kirkernes sociale arbejde i Herning</vt:lpstr>
      <vt:lpstr>4. A.P. Møller donation:  Kirkernes sociale arbejde i Herning</vt:lpstr>
      <vt:lpstr>4. A.P. Møller donation:  Kirkernes sociale arbejde i Herning</vt:lpstr>
      <vt:lpstr>5. Økonomi og puljer</vt:lpstr>
      <vt:lpstr>PowerPoint-præsentation</vt:lpstr>
      <vt:lpstr>6. Vigtige datoer</vt:lpstr>
      <vt:lpstr>7. Nyttige informationer</vt:lpstr>
      <vt:lpstr>8. Eventuelt</vt:lpstr>
      <vt:lpstr>”Tak for i aften”-sang</vt:lpstr>
      <vt:lpstr>PowerPoint-præsentation</vt:lpstr>
      <vt:lpstr>PowerPoint-præsentation</vt:lpstr>
      <vt:lpstr>PowerPoint-præsentation</vt:lpstr>
      <vt:lpstr>PowerPoint-præsentation</vt:lpstr>
      <vt:lpstr>PowerPoint-præsentation</vt:lpstr>
    </vt:vector>
  </TitlesOfParts>
  <Company>Folkekirkens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Formandsmøde </dc:title>
  <dc:creator>Brian Iversen</dc:creator>
  <cp:lastModifiedBy>Brian Iversen</cp:lastModifiedBy>
  <cp:revision>25</cp:revision>
  <cp:lastPrinted>2023-11-14T09:18:06Z</cp:lastPrinted>
  <dcterms:created xsi:type="dcterms:W3CDTF">2023-11-03T09:50:38Z</dcterms:created>
  <dcterms:modified xsi:type="dcterms:W3CDTF">2023-11-14T18:49:15Z</dcterms:modified>
</cp:coreProperties>
</file>