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321" r:id="rId4"/>
    <p:sldId id="322" r:id="rId5"/>
    <p:sldId id="323" r:id="rId6"/>
    <p:sldId id="324" r:id="rId7"/>
    <p:sldId id="263" r:id="rId8"/>
    <p:sldId id="265" r:id="rId9"/>
    <p:sldId id="291" r:id="rId10"/>
    <p:sldId id="268" r:id="rId11"/>
    <p:sldId id="269" r:id="rId12"/>
    <p:sldId id="266" r:id="rId13"/>
    <p:sldId id="267" r:id="rId14"/>
    <p:sldId id="305" r:id="rId15"/>
    <p:sldId id="308" r:id="rId16"/>
    <p:sldId id="309" r:id="rId17"/>
    <p:sldId id="290" r:id="rId18"/>
    <p:sldId id="292" r:id="rId19"/>
    <p:sldId id="295" r:id="rId20"/>
    <p:sldId id="294" r:id="rId21"/>
    <p:sldId id="271" r:id="rId22"/>
    <p:sldId id="317" r:id="rId23"/>
    <p:sldId id="319" r:id="rId24"/>
    <p:sldId id="320" r:id="rId25"/>
    <p:sldId id="318" r:id="rId26"/>
    <p:sldId id="325" r:id="rId27"/>
    <p:sldId id="257" r:id="rId28"/>
    <p:sldId id="259" r:id="rId29"/>
    <p:sldId id="262" r:id="rId30"/>
    <p:sldId id="261" r:id="rId31"/>
    <p:sldId id="260" r:id="rId32"/>
    <p:sldId id="316" r:id="rId33"/>
    <p:sldId id="272" r:id="rId34"/>
    <p:sldId id="306" r:id="rId35"/>
    <p:sldId id="304" r:id="rId36"/>
    <p:sldId id="273" r:id="rId37"/>
    <p:sldId id="274" r:id="rId38"/>
    <p:sldId id="286" r:id="rId39"/>
    <p:sldId id="285" r:id="rId40"/>
    <p:sldId id="275" r:id="rId41"/>
    <p:sldId id="276" r:id="rId42"/>
    <p:sldId id="277" r:id="rId43"/>
    <p:sldId id="278" r:id="rId44"/>
    <p:sldId id="315" r:id="rId45"/>
    <p:sldId id="279" r:id="rId46"/>
    <p:sldId id="310" r:id="rId47"/>
    <p:sldId id="311" r:id="rId48"/>
    <p:sldId id="312" r:id="rId49"/>
    <p:sldId id="313" r:id="rId50"/>
    <p:sldId id="314" r:id="rId51"/>
    <p:sldId id="289" r:id="rId52"/>
  </p:sldIdLst>
  <p:sldSz cx="12192000" cy="6858000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5898-F638-4B7C-8B1E-B74E9A7FB304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4CB2-7E3A-47D0-B7DC-69FBD247BD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76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5676-F8DC-4569-B534-FF08A1BFA522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4CC1C-F3FB-4637-83CA-D737217AE5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49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67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Udgangspunktet</a:t>
            </a:r>
            <a:r>
              <a:rPr lang="da-DK" baseline="0" dirty="0"/>
              <a:t> i gennemgangen tages fra stiftets fremsendelse om provstiudvalget…</a:t>
            </a:r>
            <a:endParaRPr lang="da-DK" dirty="0"/>
          </a:p>
          <a:p>
            <a:r>
              <a:rPr lang="da-DK" dirty="0"/>
              <a:t>under øvrige opgaver husk da langtidsplanen, som fremkommer ved:</a:t>
            </a:r>
          </a:p>
          <a:p>
            <a:pPr marL="171450" indent="-171450">
              <a:buFontTx/>
              <a:buChar char="-"/>
            </a:pPr>
            <a:r>
              <a:rPr lang="da-DK" dirty="0"/>
              <a:t>provstesyn,</a:t>
            </a:r>
            <a:r>
              <a:rPr lang="da-DK" baseline="0" dirty="0"/>
              <a:t> hvor den bygningskyndige ud over at syne her og nu, da også melder ud, hvad der vil komme i løbet af de næste 4 -5 år. Dette tages herefter med på langtidsplanen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samtaler med MR om større ønsker så som renovering, tilbygning, ansættelser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38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Dog er det sådan, at på det første budgetsamråd i en ny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MRperiode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skal menighedsrådene (ifølge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Kirkekranov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tage stilling til budgetsamrådets kompetencer – altså om man vil lade det valgte provstiudvalg arbejde med de ovenfor nævnte opgaver, eller lægge kompetencer og beslutninger over til budgetsamrådet.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 vil selvfølgelig opfordre til at provstiudvalget laver det stykke arbejde, som det er blevet valgt til – og at budgetsamrådet først og fremmest er orienterende. Sådan har det fungeret her i Herning provsti i alle årene – og fungeret godt; sådan er det også lettest at arbejde med, idet menighedsrådene ikke skal løbe til flere møder end de allerede gør. Til orientering er der kun to – tre steder i hele landet, som ikke har orienterende budget-samråd.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 betyder ikke, at der ikke kan finde en samtale sted. Man kan altid henvende sig til PU med ideer, forslag, ændringsønsker, kritik – og vi vil arbejde seriøst med det indkomne.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10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Thorvaldsens Kristus Figur fra Vor Frue Kirke i </a:t>
            </a:r>
            <a:r>
              <a:rPr lang="da-DK" dirty="0" err="1"/>
              <a:t>Kbh</a:t>
            </a:r>
            <a:endParaRPr lang="da-DK" dirty="0"/>
          </a:p>
          <a:p>
            <a:r>
              <a:rPr lang="da-DK" dirty="0"/>
              <a:t>”Kom</a:t>
            </a:r>
            <a:r>
              <a:rPr lang="da-DK" baseline="0" dirty="0"/>
              <a:t> til mig, alle I der slider jer trætte og bærer tunge byrder, og jeg vil give jer hvile”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114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F293-285F-4ABC-B208-A6F9549C6DF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95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08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60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10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36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08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a-DK" dirty="0"/>
              <a:t>budgetsamråd er en samtale/drøftelse mellem</a:t>
            </a:r>
            <a:r>
              <a:rPr lang="da-DK" baseline="0" dirty="0"/>
              <a:t> PU og MR om økonomi og budget</a:t>
            </a:r>
          </a:p>
          <a:p>
            <a:pPr marL="228600" indent="-228600">
              <a:buAutoNum type="arabicPeriod"/>
            </a:pPr>
            <a:r>
              <a:rPr lang="da-DK" baseline="0" dirty="0"/>
              <a:t>samtalen er bygget på foreløbig udmelding af </a:t>
            </a:r>
            <a:r>
              <a:rPr lang="da-DK" baseline="0" dirty="0" err="1"/>
              <a:t>driftrammen</a:t>
            </a:r>
            <a:r>
              <a:rPr lang="da-DK" baseline="0" dirty="0"/>
              <a:t> – og begynder ved vores økonomisamtale i foråret</a:t>
            </a:r>
          </a:p>
          <a:p>
            <a:pPr marL="228600" indent="-228600">
              <a:buAutoNum type="arabicPeriod"/>
            </a:pPr>
            <a:r>
              <a:rPr lang="da-DK" baseline="0" dirty="0"/>
              <a:t>august afholdes fælles budgetsamråd for alle MR – her belyses de økonomiske forhold i provstiet; her drøftes målsætninger og udgifter i provstiet set i et flerårigt perspektiv; her drøftes evt. større udgiftskrævende opgaver</a:t>
            </a:r>
          </a:p>
          <a:p>
            <a:pPr marL="228600" indent="-228600">
              <a:buAutoNum type="arabicPeriod"/>
            </a:pPr>
            <a:r>
              <a:rPr lang="da-DK" baseline="0" dirty="0"/>
              <a:t>efter budgetsamråd udmeldes endelig </a:t>
            </a:r>
            <a:r>
              <a:rPr lang="da-DK" baseline="0" dirty="0" err="1"/>
              <a:t>driftramme</a:t>
            </a:r>
            <a:r>
              <a:rPr lang="da-DK" baseline="0" dirty="0"/>
              <a:t> i september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0609-7B6B-46E3-AF77-28C8508DB2C6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5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8F55-A2D2-4ED4-ADA5-FBDED233A03D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15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21CF-8E9A-45B4-BB18-AE67C412EFBB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83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52BF-9051-4D8E-9B4E-1F14A65C9B96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44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7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472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71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01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1137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00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BF8-6935-4CFF-A31C-960BBA7DB9CB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6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1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02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61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D66-25E9-44F5-BD51-EFCEFF3D1B20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5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A4D2-3C66-4744-A9DE-A04A0D5EEC96}" type="datetime1">
              <a:rPr lang="da-DK" smtClean="0"/>
              <a:t>25-08-2021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5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4C5F-AE6C-446D-9D69-D8CA739A3A87}" type="datetime1">
              <a:rPr lang="da-DK" smtClean="0"/>
              <a:t>25-08-2021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93B9-1F62-44B9-914B-38BCBB6EC10B}" type="datetime1">
              <a:rPr lang="da-DK" smtClean="0"/>
              <a:t>25-08-2021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AAD7-F6AB-433C-B51C-2876BD9B1992}" type="datetime1">
              <a:rPr lang="da-DK" smtClean="0"/>
              <a:t>25-08-2021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03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44A0-76EB-4A90-847E-8CB98BC56316}" type="datetime1">
              <a:rPr lang="da-DK" smtClean="0"/>
              <a:t>25-08-2021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6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DADD-FEC2-4972-85D1-B6948A15D41C}" type="datetime1">
              <a:rPr lang="da-DK" smtClean="0"/>
              <a:t>25-08-2021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Herning Nordre og Søndre Provstier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576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91A3-A146-493B-AA8D-68C11921C172}" type="datetime1">
              <a:rPr lang="da-DK" smtClean="0"/>
              <a:t>25-08-2021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Herning Nordre og Søndre Provstier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D428-0428-40C0-838C-66BD004B4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7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CECF78-DEA7-4E95-8D29-B9F51FAD960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3CCA4E-F278-41E9-9A41-BB939EB3412A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oels@fkg.d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wj@km.d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alb@km.dk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5433"/>
            <a:ext cx="9144000" cy="1034078"/>
          </a:xfrm>
        </p:spPr>
        <p:txBody>
          <a:bodyPr/>
          <a:lstStyle/>
          <a:p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Budgetsamråd 2021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309511"/>
            <a:ext cx="4826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973638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Herning Søndre og Nordre provstier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24. august kl. 19.00 – 21.00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i Hedeagerkirken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Herning Nordre og Herning Søndre i tal</a:t>
            </a: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738943"/>
              </p:ext>
            </p:extLst>
          </p:nvPr>
        </p:nvGraphicFramePr>
        <p:xfrm>
          <a:off x="838200" y="1690687"/>
          <a:ext cx="10515603" cy="511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3201180766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676735336"/>
                    </a:ext>
                  </a:extLst>
                </a:gridCol>
                <a:gridCol w="2271713">
                  <a:extLst>
                    <a:ext uri="{9D8B030D-6E8A-4147-A177-3AD203B41FA5}">
                      <a16:colId xmlns:a16="http://schemas.microsoft.com/office/drawing/2014/main" val="3557496602"/>
                    </a:ext>
                  </a:extLst>
                </a:gridCol>
                <a:gridCol w="1909765">
                  <a:extLst>
                    <a:ext uri="{9D8B030D-6E8A-4147-A177-3AD203B41FA5}">
                      <a16:colId xmlns:a16="http://schemas.microsoft.com/office/drawing/2014/main" val="2971248972"/>
                    </a:ext>
                  </a:extLst>
                </a:gridCol>
              </a:tblGrid>
              <a:tr h="553610"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4728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Fødte: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952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1114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Døbte: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801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690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645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78327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Døde: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754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714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794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91837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Kirkelige begravelser: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707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646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717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46661"/>
                  </a:ext>
                </a:extLst>
              </a:tr>
              <a:tr h="553610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Vielser/velsignelser: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213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193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95591"/>
                  </a:ext>
                </a:extLst>
              </a:tr>
              <a:tr h="1737704"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Konfirmerede:</a:t>
                      </a: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2000" dirty="0">
                          <a:solidFill>
                            <a:schemeClr val="accent5"/>
                          </a:solidFill>
                        </a:rPr>
                        <a:t>Oplysninger fra sogn.dk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986</a:t>
                      </a: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solidFill>
                            <a:schemeClr val="tx1"/>
                          </a:solidFill>
                        </a:rPr>
                        <a:t>923</a:t>
                      </a: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da-D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2352"/>
                  </a:ext>
                </a:extLst>
              </a:tr>
            </a:tbl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554946"/>
            <a:ext cx="9144000" cy="972013"/>
          </a:xfrm>
        </p:spPr>
        <p:txBody>
          <a:bodyPr/>
          <a:lstStyle/>
          <a:p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Samarbejder i provstierne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95400" y="2302554"/>
            <a:ext cx="9144000" cy="4000500"/>
          </a:xfrm>
        </p:spPr>
        <p:txBody>
          <a:bodyPr>
            <a:normAutofit lnSpcReduction="10000"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a-DK" altLang="da-DK" sz="32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om FKG ved Troels </a:t>
            </a:r>
            <a:r>
              <a:rPr lang="da-DK" altLang="da-DK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Witter</a:t>
            </a: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0"/>
              </a:spcBef>
              <a:defRPr/>
            </a:pPr>
            <a:endParaRPr lang="da-DK" altLang="da-DK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Tx/>
              <a:buChar char="-"/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om Folkekirkens Familiestøtte </a:t>
            </a:r>
          </a:p>
          <a:p>
            <a:pPr algn="l">
              <a:spcBef>
                <a:spcPct val="0"/>
              </a:spcBef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ved Mette Witt Jensen</a:t>
            </a:r>
          </a:p>
          <a:p>
            <a:pPr algn="l">
              <a:spcBef>
                <a:spcPct val="0"/>
              </a:spcBef>
              <a:defRPr/>
            </a:pPr>
            <a:endParaRPr lang="da-DK" altLang="da-DK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Tx/>
              <a:buChar char="-"/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om HR ved HR-konsulent Niels Terkildsen</a:t>
            </a:r>
          </a:p>
          <a:p>
            <a:pPr marL="457200" indent="-457200" algn="l">
              <a:spcBef>
                <a:spcPct val="0"/>
              </a:spcBef>
              <a:buFontTx/>
              <a:buChar char="-"/>
              <a:defRPr/>
            </a:pPr>
            <a:endParaRPr lang="da-DK" altLang="da-DK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Tx/>
              <a:buChar char="-"/>
              <a:defRPr/>
            </a:pPr>
            <a:r>
              <a:rPr lang="da-DK" altLang="da-DK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 om stiftsrådet v. stiftsrådsmedlem Arne Bach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391660"/>
            <a:ext cx="9525000" cy="1061583"/>
          </a:xfrm>
        </p:spPr>
        <p:txBody>
          <a:bodyPr/>
          <a:lstStyle/>
          <a:p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FKG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1944130"/>
            <a:ext cx="9144000" cy="3313670"/>
          </a:xfrm>
        </p:spPr>
        <p:txBody>
          <a:bodyPr>
            <a:normAutofit/>
          </a:bodyPr>
          <a:lstStyle/>
          <a:p>
            <a:endParaRPr lang="da-DK" sz="4000" dirty="0"/>
          </a:p>
          <a:p>
            <a:r>
              <a:rPr lang="da-DK" sz="4000" dirty="0"/>
              <a:t>Troels </a:t>
            </a:r>
            <a:r>
              <a:rPr lang="da-DK" sz="4000" dirty="0" err="1"/>
              <a:t>Witter</a:t>
            </a:r>
            <a:endParaRPr lang="da-DK" sz="4000" dirty="0"/>
          </a:p>
          <a:p>
            <a:r>
              <a:rPr lang="da-DK" sz="4000" dirty="0"/>
              <a:t>Mail: </a:t>
            </a:r>
            <a:r>
              <a:rPr lang="da-DK" sz="4000" dirty="0">
                <a:hlinkClick r:id="rId3"/>
              </a:rPr>
              <a:t>troels@fkg.dk</a:t>
            </a:r>
            <a:endParaRPr lang="da-DK" sz="4000" dirty="0"/>
          </a:p>
          <a:p>
            <a:r>
              <a:rPr lang="da-DK" sz="4000" dirty="0"/>
              <a:t>Tlf. 6022 5348</a:t>
            </a:r>
          </a:p>
        </p:txBody>
      </p:sp>
    </p:spTree>
    <p:extLst>
      <p:ext uri="{BB962C8B-B14F-4D97-AF65-F5344CB8AC3E}">
        <p14:creationId xmlns:p14="http://schemas.microsoft.com/office/powerpoint/2010/main" val="252636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000" dirty="0">
                <a:latin typeface="Arial" panose="020B0604020202020204" pitchFamily="34" charset="0"/>
                <a:cs typeface="Arial" panose="020B0604020202020204" pitchFamily="34" charset="0"/>
              </a:rPr>
              <a:t>Folkekirkens Familiestøtte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4000" dirty="0"/>
              <a:t>Mette Witt Jensen</a:t>
            </a:r>
          </a:p>
          <a:p>
            <a:pPr marL="0" indent="0" algn="ctr">
              <a:buNone/>
            </a:pPr>
            <a:r>
              <a:rPr lang="da-DK" sz="4000" dirty="0"/>
              <a:t>Mail: </a:t>
            </a:r>
            <a:r>
              <a:rPr lang="da-DK" sz="4000" dirty="0">
                <a:hlinkClick r:id="rId2"/>
              </a:rPr>
              <a:t>mwj@km.dk</a:t>
            </a:r>
            <a:endParaRPr lang="da-DK" sz="4000" dirty="0"/>
          </a:p>
          <a:p>
            <a:pPr marL="0" indent="0" algn="ctr">
              <a:buNone/>
            </a:pPr>
            <a:r>
              <a:rPr lang="da-DK" sz="4000" dirty="0"/>
              <a:t>Tlf.: 2382 7873</a:t>
            </a:r>
          </a:p>
          <a:p>
            <a:pPr marL="0" indent="0" algn="ctr">
              <a:buNone/>
            </a:pPr>
            <a:endParaRPr lang="da-DK" sz="4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325BE5A-6848-490C-AFF1-4DE687CED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42204" y="500332"/>
            <a:ext cx="9790981" cy="1992702"/>
          </a:xfrm>
          <a:prstGeom prst="rect">
            <a:avLst/>
          </a:prstGeom>
          <a:solidFill>
            <a:srgbClr val="D7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58329"/>
            <a:ext cx="9144000" cy="12239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+mn-lt"/>
              </a:rPr>
              <a:t>Folkekirkens Familiestøtte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>
                <a:solidFill>
                  <a:srgbClr val="3E808E"/>
                </a:solidFill>
              </a:rPr>
              <a:t>Støtte og sparring til forældre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48" y="5838678"/>
            <a:ext cx="722103" cy="834751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2" y="286829"/>
            <a:ext cx="1079500" cy="1143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568" y="4025737"/>
            <a:ext cx="222523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8119" y="-39688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  <a:cs typeface="Calibri"/>
              </a:rPr>
              <a:t>Overblik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759788" y="1531815"/>
            <a:ext cx="815793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2400" dirty="0"/>
          </a:p>
          <a:p>
            <a:r>
              <a:rPr lang="da-DK" sz="2400" dirty="0">
                <a:cs typeface="Calibri"/>
              </a:rPr>
              <a:t>Præsentation</a:t>
            </a:r>
          </a:p>
          <a:p>
            <a:endParaRPr lang="da-DK" sz="2400" dirty="0">
              <a:cs typeface="Calibri"/>
            </a:endParaRPr>
          </a:p>
          <a:p>
            <a:r>
              <a:rPr lang="da-DK" sz="2400" dirty="0">
                <a:cs typeface="Calibri"/>
              </a:rPr>
              <a:t>Ny koordinator til oktober</a:t>
            </a:r>
          </a:p>
          <a:p>
            <a:endParaRPr lang="da-DK" sz="2400" dirty="0">
              <a:cs typeface="Calibri"/>
            </a:endParaRPr>
          </a:p>
          <a:p>
            <a:r>
              <a:rPr lang="da-DK" sz="2400" dirty="0">
                <a:cs typeface="Calibri"/>
              </a:rPr>
              <a:t>Nuværende tilbud</a:t>
            </a:r>
          </a:p>
          <a:p>
            <a:endParaRPr lang="da-DK" sz="2400" dirty="0">
              <a:cs typeface="Calibri"/>
            </a:endParaRPr>
          </a:p>
          <a:p>
            <a:r>
              <a:rPr lang="da-DK" sz="2400" dirty="0">
                <a:cs typeface="Calibri"/>
              </a:rPr>
              <a:t>Tiltag</a:t>
            </a:r>
          </a:p>
          <a:p>
            <a:endParaRPr lang="da-DK" sz="2400" dirty="0">
              <a:cs typeface="Calibri"/>
            </a:endParaRPr>
          </a:p>
          <a:p>
            <a:r>
              <a:rPr lang="da-DK" sz="2400" dirty="0">
                <a:cs typeface="Calibri"/>
              </a:rPr>
              <a:t>Øvrigt</a:t>
            </a:r>
          </a:p>
        </p:txBody>
      </p:sp>
    </p:spTree>
    <p:extLst>
      <p:ext uri="{BB962C8B-B14F-4D97-AF65-F5344CB8AC3E}">
        <p14:creationId xmlns:p14="http://schemas.microsoft.com/office/powerpoint/2010/main" val="383414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</a:rPr>
              <a:t>Barselscafé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173017" y="1531815"/>
            <a:ext cx="575425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Henvendelse fra sundhedsplejen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FF formål: Bedre hverdag i familien – netværk en beskyttende faktor.</a:t>
            </a:r>
            <a:endParaRPr lang="da-DK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cs typeface="Calibri"/>
              </a:rPr>
              <a:t>Sunds, Vildbjerg, Kibæk og Tjørring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cs typeface="Calibri"/>
              </a:rPr>
              <a:t>Opstart Huset No7 i september/oktober</a:t>
            </a:r>
          </a:p>
          <a:p>
            <a:endParaRPr lang="da-DK" dirty="0"/>
          </a:p>
          <a:p>
            <a:r>
              <a:rPr lang="da-DK" dirty="0"/>
              <a:t>	</a:t>
            </a:r>
            <a:r>
              <a:rPr lang="da-DK" i="1" dirty="0"/>
              <a:t>Familie i en digital verden</a:t>
            </a:r>
          </a:p>
          <a:p>
            <a:r>
              <a:rPr lang="da-DK" i="1" dirty="0"/>
              <a:t>	De vigtigste værdier i vores familie</a:t>
            </a:r>
          </a:p>
          <a:p>
            <a:r>
              <a:rPr lang="da-DK" i="1" dirty="0"/>
              <a:t>	Parforhold</a:t>
            </a:r>
          </a:p>
          <a:p>
            <a:r>
              <a:rPr lang="da-DK" i="1" dirty="0"/>
              <a:t>	Opdragelse</a:t>
            </a:r>
          </a:p>
          <a:p>
            <a:r>
              <a:rPr lang="da-DK" i="1" dirty="0"/>
              <a:t>	At blive forældre</a:t>
            </a:r>
          </a:p>
          <a:p>
            <a:r>
              <a:rPr lang="da-DK" i="1" dirty="0"/>
              <a:t>	De 5 kærlighedssprog</a:t>
            </a:r>
          </a:p>
          <a:p>
            <a:r>
              <a:rPr lang="da-DK" i="1" dirty="0"/>
              <a:t>	Det sansende barn</a:t>
            </a:r>
          </a:p>
          <a:p>
            <a:r>
              <a:rPr lang="da-DK" i="1" dirty="0"/>
              <a:t>	Netværk</a:t>
            </a:r>
          </a:p>
          <a:p>
            <a:r>
              <a:rPr lang="da-DK" i="1" dirty="0"/>
              <a:t>	Egen omsorg som forældre</a:t>
            </a:r>
          </a:p>
          <a:p>
            <a:endParaRPr lang="da-DK" dirty="0"/>
          </a:p>
          <a:p>
            <a:r>
              <a:rPr lang="da-DK" dirty="0"/>
              <a:t>	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0" y="1452049"/>
            <a:ext cx="5292759" cy="35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128250"/>
            <a:ext cx="9087928" cy="766091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  <a:cs typeface="Calibri"/>
              </a:rPr>
              <a:t>Forløb</a:t>
            </a:r>
            <a:endParaRPr lang="da-DK" dirty="0">
              <a:solidFill>
                <a:srgbClr val="3E808E"/>
              </a:solidFill>
              <a:latin typeface="+mn-lt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729122" y="1873879"/>
            <a:ext cx="898009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b="1" dirty="0">
                <a:cs typeface="Calibri"/>
              </a:rPr>
              <a:t>Forældreven</a:t>
            </a:r>
          </a:p>
          <a:p>
            <a:endParaRPr lang="da-DK" sz="2400" b="1" dirty="0">
              <a:cs typeface="Calibri"/>
            </a:endParaRPr>
          </a:p>
          <a:p>
            <a:r>
              <a:rPr lang="da-DK" sz="2400" b="1" dirty="0">
                <a:cs typeface="Calibri"/>
              </a:rPr>
              <a:t>Hånd i Hånd - 6 måneder </a:t>
            </a:r>
          </a:p>
          <a:p>
            <a:r>
              <a:rPr lang="da-DK" sz="2400" dirty="0">
                <a:cs typeface="Calibri"/>
              </a:rPr>
              <a:t>Friluftsliv, Gode hjemlige rammer, Tvillingeven, Den rare middagsstund.</a:t>
            </a:r>
            <a:endParaRPr lang="da-DK" sz="2400" b="1" dirty="0">
              <a:cs typeface="Calibri"/>
            </a:endParaRPr>
          </a:p>
          <a:p>
            <a:endParaRPr lang="da-DK" sz="2400" b="1" dirty="0">
              <a:cs typeface="Calibri"/>
            </a:endParaRPr>
          </a:p>
          <a:p>
            <a:r>
              <a:rPr lang="da-DK" sz="2400" b="1" dirty="0">
                <a:cs typeface="Calibri"/>
              </a:rPr>
              <a:t>Temaforløb - 12 uger</a:t>
            </a:r>
          </a:p>
          <a:p>
            <a:r>
              <a:rPr lang="da-DK" sz="2400" dirty="0">
                <a:cs typeface="Calibri"/>
              </a:rPr>
              <a:t>Den digitale familie, søvn, måltidsfællesskab, pligter </a:t>
            </a:r>
            <a:endParaRPr lang="da-DK" sz="2400" b="1" dirty="0">
              <a:cs typeface="Calibri"/>
            </a:endParaRPr>
          </a:p>
          <a:p>
            <a:endParaRPr lang="da-DK" sz="2400" b="1" dirty="0">
              <a:cs typeface="Calibri"/>
            </a:endParaRPr>
          </a:p>
          <a:p>
            <a:endParaRPr lang="da-DK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7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  <a:cs typeface="Calibri"/>
              </a:rPr>
              <a:t>Samarbejde</a:t>
            </a:r>
            <a:endParaRPr lang="da-DK" dirty="0">
              <a:solidFill>
                <a:srgbClr val="3E808E"/>
              </a:solidFill>
              <a:latin typeface="+mn-lt"/>
            </a:endParaRPr>
          </a:p>
        </p:txBody>
      </p:sp>
      <p:pic>
        <p:nvPicPr>
          <p:cNvPr id="8" name="Bille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cs typeface="Calibri"/>
              </a:rPr>
              <a:t>Herning kommune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Region midt 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Frivillige organisationer</a:t>
            </a:r>
          </a:p>
          <a:p>
            <a:endParaRPr lang="da-DK" dirty="0">
              <a:cs typeface="Calibri"/>
            </a:endParaRPr>
          </a:p>
        </p:txBody>
      </p:sp>
      <p:pic>
        <p:nvPicPr>
          <p:cNvPr id="3" name="Pladsholder til indhold 8">
            <a:extLst>
              <a:ext uri="{FF2B5EF4-FFF2-40B4-BE49-F238E27FC236}">
                <a16:creationId xmlns:a16="http://schemas.microsoft.com/office/drawing/2014/main" id="{F9CA1FB8-7D81-48AC-A7E8-77F359225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195759" cy="1325563"/>
          </a:xfrm>
        </p:spPr>
        <p:txBody>
          <a:bodyPr/>
          <a:lstStyle/>
          <a:p>
            <a:pPr algn="ctr"/>
            <a:r>
              <a:rPr lang="da-DK" dirty="0">
                <a:solidFill>
                  <a:srgbClr val="3E808E"/>
                </a:solidFill>
                <a:latin typeface="+mn-lt"/>
              </a:rPr>
              <a:t>Øvrigt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0528277" y="5239061"/>
            <a:ext cx="1222397" cy="1287591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286829"/>
            <a:ext cx="1153254" cy="1244986"/>
          </a:xfrm>
          <a:prstGeom prst="rect">
            <a:avLst/>
          </a:prstGeom>
        </p:spPr>
      </p:pic>
      <p:pic>
        <p:nvPicPr>
          <p:cNvPr id="10" name="Pladsholder til ind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19" y="5736206"/>
            <a:ext cx="777561" cy="897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54E5A-693A-41D9-9688-E1A70028F1DF}"/>
              </a:ext>
            </a:extLst>
          </p:cNvPr>
          <p:cNvSpPr txBox="1"/>
          <p:nvPr/>
        </p:nvSpPr>
        <p:spPr>
          <a:xfrm>
            <a:off x="3114906" y="1607072"/>
            <a:ext cx="509359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- </a:t>
            </a:r>
            <a:r>
              <a:rPr lang="en-US" sz="3600" b="1" dirty="0" err="1">
                <a:cs typeface="Calibri"/>
              </a:rPr>
              <a:t>Kirkernes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familiefest</a:t>
            </a:r>
            <a:endParaRPr lang="en-US" sz="3600" b="1" dirty="0">
              <a:cs typeface="Calibri"/>
            </a:endParaRPr>
          </a:p>
          <a:p>
            <a:r>
              <a:rPr lang="en-US" sz="3600" b="1" dirty="0">
                <a:cs typeface="Calibri"/>
              </a:rPr>
              <a:t>- En FRI </a:t>
            </a:r>
            <a:r>
              <a:rPr lang="en-US" sz="3600" b="1" dirty="0" err="1">
                <a:cs typeface="Calibri"/>
              </a:rPr>
              <a:t>dag</a:t>
            </a:r>
          </a:p>
          <a:p>
            <a:r>
              <a:rPr lang="en-US" sz="3600" b="1" dirty="0">
                <a:cs typeface="Calibri"/>
              </a:rPr>
              <a:t>- </a:t>
            </a:r>
            <a:r>
              <a:rPr lang="en-US" sz="3600" b="1" dirty="0" err="1">
                <a:cs typeface="Calibri"/>
              </a:rPr>
              <a:t>Kursus</a:t>
            </a:r>
            <a:r>
              <a:rPr lang="en-US" sz="3600" b="1" dirty="0">
                <a:cs typeface="Calibri"/>
              </a:rPr>
              <a:t> for </a:t>
            </a:r>
            <a:r>
              <a:rPr lang="en-US" sz="3600" b="1" dirty="0" err="1">
                <a:cs typeface="Calibri"/>
              </a:rPr>
              <a:t>frivillige</a:t>
            </a:r>
            <a:endParaRPr lang="en-US" sz="3600" b="1">
              <a:cs typeface="Calibri"/>
            </a:endParaRPr>
          </a:p>
          <a:p>
            <a:r>
              <a:rPr lang="en-US" sz="3600" b="1" dirty="0">
                <a:cs typeface="Calibri"/>
              </a:rPr>
              <a:t>- </a:t>
            </a:r>
            <a:r>
              <a:rPr lang="en-US" sz="3600" b="1" dirty="0" err="1">
                <a:cs typeface="Calibri"/>
              </a:rPr>
              <a:t>Rekruttering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af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frivillige</a:t>
            </a:r>
            <a:endParaRPr lang="en-US" sz="3600" b="1" dirty="0">
              <a:cs typeface="Calibri"/>
            </a:endParaRPr>
          </a:p>
          <a:p>
            <a:endParaRPr lang="en-US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21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DC57-667F-43E0-BC29-EE032349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804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48242A-6CB6-463D-8BDE-D42F4D21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1. Du gav mig, o Herre, en lod af din jord,</a:t>
            </a:r>
          </a:p>
          <a:p>
            <a:pPr marL="0" indent="0">
              <a:buNone/>
            </a:pPr>
            <a:r>
              <a:rPr lang="da-DK" dirty="0"/>
              <a:t>som jeg nu min egen må kalde.</a:t>
            </a:r>
          </a:p>
          <a:p>
            <a:pPr marL="0" indent="0">
              <a:buNone/>
            </a:pPr>
            <a:r>
              <a:rPr lang="da-DK" dirty="0"/>
              <a:t>Du gav mig et dagværk og brød til mit bord</a:t>
            </a:r>
          </a:p>
          <a:p>
            <a:pPr marL="0" indent="0">
              <a:buNone/>
            </a:pPr>
            <a:r>
              <a:rPr lang="da-DK" dirty="0"/>
              <a:t>Her lever jeg trygt på dit mægtige ord,</a:t>
            </a:r>
          </a:p>
          <a:p>
            <a:pPr marL="0" indent="0">
              <a:buNone/>
            </a:pPr>
            <a:r>
              <a:rPr lang="da-DK" dirty="0"/>
              <a:t>der taler til mig som til alle.</a:t>
            </a:r>
          </a:p>
          <a:p>
            <a:pPr marL="0" indent="0">
              <a:buNone/>
            </a:pPr>
            <a:r>
              <a:rPr lang="da-DK" dirty="0"/>
              <a:t>Her </a:t>
            </a:r>
            <a:r>
              <a:rPr lang="da-DK" dirty="0" err="1"/>
              <a:t>bygtes</a:t>
            </a:r>
            <a:r>
              <a:rPr lang="da-DK" dirty="0"/>
              <a:t> mit bo,</a:t>
            </a:r>
          </a:p>
          <a:p>
            <a:pPr marL="0" indent="0">
              <a:buNone/>
            </a:pPr>
            <a:r>
              <a:rPr lang="da-DK" dirty="0"/>
              <a:t>her nyder jeg ro</a:t>
            </a:r>
          </a:p>
          <a:p>
            <a:pPr marL="0" indent="0">
              <a:buNone/>
            </a:pPr>
            <a:r>
              <a:rPr lang="da-DK" dirty="0"/>
              <a:t>og kan dig med glæde påkalde.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DD660F2-CD55-4155-94F2-F1A1F2726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1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HR-Kontoret ved Herning Provstikontor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3C256E4-B2E2-4E0A-961E-149459A4D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11298" r="3696"/>
          <a:stretch/>
        </p:blipFill>
        <p:spPr>
          <a:xfrm>
            <a:off x="2337848" y="1843247"/>
            <a:ext cx="2469824" cy="260598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9B4E4C4-450C-4443-A68B-38A208813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/>
          <a:stretch/>
        </p:blipFill>
        <p:spPr>
          <a:xfrm>
            <a:off x="6212264" y="1839080"/>
            <a:ext cx="2146512" cy="26068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1DDD70-4BC7-4F44-BFE1-9E370D19604F}"/>
              </a:ext>
            </a:extLst>
          </p:cNvPr>
          <p:cNvSpPr txBox="1"/>
          <p:nvPr/>
        </p:nvSpPr>
        <p:spPr>
          <a:xfrm>
            <a:off x="2201160" y="46017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Hanne Lomholt Braüner</a:t>
            </a:r>
          </a:p>
          <a:p>
            <a:r>
              <a:rPr lang="da-DK" dirty="0"/>
              <a:t>Tlf.nr.: 21 67 97 67</a:t>
            </a:r>
          </a:p>
          <a:p>
            <a:r>
              <a:rPr lang="da-DK" dirty="0"/>
              <a:t>E-mail: </a:t>
            </a:r>
            <a:r>
              <a:rPr lang="da-DK" dirty="0">
                <a:hlinkClick r:id="rId6"/>
              </a:rPr>
              <a:t>halb@km.dk</a:t>
            </a:r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6E821CA-7D0B-4F1B-8D9B-443D3701B059}"/>
              </a:ext>
            </a:extLst>
          </p:cNvPr>
          <p:cNvSpPr txBox="1"/>
          <p:nvPr/>
        </p:nvSpPr>
        <p:spPr>
          <a:xfrm>
            <a:off x="6086578" y="462221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Niels Terkildsen</a:t>
            </a:r>
          </a:p>
          <a:p>
            <a:r>
              <a:rPr lang="da-DK" dirty="0"/>
              <a:t>Tlf.nr.: 24 79 80 65</a:t>
            </a:r>
          </a:p>
          <a:p>
            <a:r>
              <a:rPr lang="da-DK" dirty="0"/>
              <a:t>E-mail: </a:t>
            </a:r>
            <a:r>
              <a:rPr lang="da-DK" dirty="0">
                <a:hlinkClick r:id="rId6"/>
              </a:rPr>
              <a:t>nit@km.dk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48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HR-Kontorets hjælp til menighedsråd og kontaktpersoner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7A3E7F9-EE60-4931-BDF6-37EDA7C9F565}"/>
              </a:ext>
            </a:extLst>
          </p:cNvPr>
          <p:cNvSpPr txBox="1"/>
          <p:nvPr/>
        </p:nvSpPr>
        <p:spPr>
          <a:xfrm>
            <a:off x="1363774" y="1803809"/>
            <a:ext cx="8229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Kontaktpersonen som personaleleder: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Afholder </a:t>
            </a:r>
            <a:r>
              <a:rPr lang="da-DK" dirty="0" err="1"/>
              <a:t>Erfa</a:t>
            </a:r>
            <a:r>
              <a:rPr lang="da-DK" dirty="0"/>
              <a:t>-møder med de øvrige kontaktpersoner i de to provstier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Afholder personlige kurser i den daglige brug af Min Digitale Arbejdsplads – DAP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MUS-samtaler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APV og årlige arbejdsmiljødrøftelser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Trivselsundersøgelser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Støtte kontaktpersonen med diverse ledelsesværktøjer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 </a:t>
            </a:r>
            <a:endParaRPr lang="da-DK" dirty="0"/>
          </a:p>
          <a:p>
            <a:r>
              <a:rPr lang="da-DK" b="1" dirty="0"/>
              <a:t>Nyansættelser: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Opmåling af stillinger – vurdering af stillingsbehov; omfang og indhold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Udfærdigelse af jobannoncer og opslag på Jobnet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Udvælgelse af kandidater til samtale og afholdelse af ansættelsessamtaler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Forhandling af løn med de faglige organisationer og udfærdigelse af lønaftale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Udfærdige ansættelsesbevis og gennemgang af denne med den nye medarbejder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6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HR-Kontorets hjælp til menighedsråd og kontaktpersoner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F68F218-589C-4962-957A-9198888224B3}"/>
              </a:ext>
            </a:extLst>
          </p:cNvPr>
          <p:cNvSpPr txBox="1"/>
          <p:nvPr/>
        </p:nvSpPr>
        <p:spPr>
          <a:xfrm>
            <a:off x="1203519" y="1912816"/>
            <a:ext cx="9090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Ansættelses- og medarbejderforhold: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Årlige lønforhandlinger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Hjælp til ”den svære samtale”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Advarsler og afskedigelser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Ferieregler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Barselsregler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Arbejdstid – f.eks. rådighedstid, rammetid og ferieplanlægning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Sygefravær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Konflikthåndhåndtering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Stillingsændringer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Arbejdsbeskrivelser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Hjælp til arbejdsstruktur vedr. medarbejdere på særlige vilkår/med særlige udfordringer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Vi understøtter faglige </a:t>
            </a:r>
            <a:r>
              <a:rPr lang="da-DK" dirty="0" err="1"/>
              <a:t>erfa-grupper</a:t>
            </a:r>
            <a:r>
              <a:rPr lang="da-DK" dirty="0"/>
              <a:t> som f.eks. netværket for gravere og kirkegårdsledere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Bistå med at udarbejde personalepolitikker og personalehåndbog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07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HR-Kontorets hjælp til menighedsråd og kontaktpersoner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17E9498-2EDF-4556-8EC0-11102AC68A39}"/>
              </a:ext>
            </a:extLst>
          </p:cNvPr>
          <p:cNvSpPr txBox="1"/>
          <p:nvPr/>
        </p:nvSpPr>
        <p:spPr>
          <a:xfrm>
            <a:off x="1392054" y="1917283"/>
            <a:ext cx="9090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Seminarer: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Vi afholder personalerelaterede seminarer efter ønske og behov – det kan f.eks. være om forebyggelse af stress, samarbejdsrelationer, trivsel eller andet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Vi kan bistå menighedsrådet med at afholde personaledage eller andre arrangementer af faglig/social karakter for medarbejderne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Strategi og udvikling: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Vi kan bistå menighedsrådet med at afholde strategiseminarer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Vi kan bistå menighedsrådene med at undersøge potentiale for og udvikle og udfærdige samarbejdsaftaler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81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99EAC03-5301-4D01-BACF-0AA23ACA8D1F}"/>
              </a:ext>
            </a:extLst>
          </p:cNvPr>
          <p:cNvSpPr txBox="1"/>
          <p:nvPr/>
        </p:nvSpPr>
        <p:spPr>
          <a:xfrm>
            <a:off x="688157" y="1611984"/>
            <a:ext cx="110859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FOREDRAG:</a:t>
            </a:r>
          </a:p>
          <a:p>
            <a:r>
              <a:rPr lang="da-DK" sz="2800" dirty="0"/>
              <a:t>”</a:t>
            </a:r>
            <a:r>
              <a:rPr lang="da-DK" sz="2800" i="1" dirty="0"/>
              <a:t>Den gode og ligeværdige samtales nødvendighed for et godt arbejdsmiljø</a:t>
            </a:r>
            <a:r>
              <a:rPr lang="da-DK" sz="2800" dirty="0"/>
              <a:t>”</a:t>
            </a:r>
          </a:p>
          <a:p>
            <a:r>
              <a:rPr lang="da-DK" sz="2800" dirty="0"/>
              <a:t>v. Sognepræst Michael </a:t>
            </a:r>
            <a:r>
              <a:rPr lang="da-DK" sz="2800" dirty="0" err="1"/>
              <a:t>Brautsch</a:t>
            </a:r>
            <a:endParaRPr lang="da-DK" sz="2800" dirty="0"/>
          </a:p>
          <a:p>
            <a:r>
              <a:rPr lang="da-DK" sz="2800" dirty="0"/>
              <a:t>Onsdag den 6. oktober kl. 18.00-20.00 i </a:t>
            </a:r>
            <a:r>
              <a:rPr lang="da-DK" sz="2800" dirty="0" err="1"/>
              <a:t>Hedeagerkirkens</a:t>
            </a:r>
            <a:r>
              <a:rPr lang="da-DK" sz="2800" dirty="0"/>
              <a:t> lokaler</a:t>
            </a:r>
          </a:p>
          <a:p>
            <a:r>
              <a:rPr lang="da-DK" sz="2800" dirty="0"/>
              <a:t>For: Menighedsråd, medarbejdere, frivillige</a:t>
            </a:r>
          </a:p>
        </p:txBody>
      </p:sp>
    </p:spTree>
    <p:extLst>
      <p:ext uri="{BB962C8B-B14F-4D97-AF65-F5344CB8AC3E}">
        <p14:creationId xmlns:p14="http://schemas.microsoft.com/office/powerpoint/2010/main" val="428865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Kort gennemgang </a:t>
            </a:r>
          </a:p>
          <a:p>
            <a:r>
              <a:rPr lang="da-DK" dirty="0"/>
              <a:t>Ved </a:t>
            </a:r>
            <a:r>
              <a:rPr lang="da-DK" dirty="0" err="1"/>
              <a:t>bugetsamråd</a:t>
            </a:r>
            <a:r>
              <a:rPr lang="da-DK" dirty="0"/>
              <a:t> 24.8.21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Stiftsrådenes opgave</a:t>
            </a:r>
          </a:p>
        </p:txBody>
      </p:sp>
    </p:spTree>
    <p:extLst>
      <p:ext uri="{BB962C8B-B14F-4D97-AF65-F5344CB8AC3E}">
        <p14:creationId xmlns:p14="http://schemas.microsoft.com/office/powerpoint/2010/main" val="329698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Stiftsråd vedrørende økonomi indført ved lov nr. 645 af 19. december 1984, ikrafttræden 1.1.1986</a:t>
            </a:r>
          </a:p>
          <a:p>
            <a:endParaRPr lang="da-DK" dirty="0"/>
          </a:p>
          <a:p>
            <a:r>
              <a:rPr lang="da-DK" dirty="0"/>
              <a:t>Forsøg forud herfor i Ålborg og Lolland-Falsters stifter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078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Skal </a:t>
            </a:r>
            <a:r>
              <a:rPr lang="da-DK" dirty="0">
                <a:latin typeface="Century Gothic" panose="020B0502020202020204" pitchFamily="34" charset="0"/>
              </a:rPr>
              <a:t>understøtte</a:t>
            </a:r>
            <a:r>
              <a:rPr lang="da-DK" dirty="0"/>
              <a:t> det lokale kirkelige liv</a:t>
            </a:r>
          </a:p>
          <a:p>
            <a:r>
              <a:rPr lang="da-DK" dirty="0"/>
              <a:t>Være inspirationsforum for menigheder og biskop</a:t>
            </a:r>
          </a:p>
          <a:p>
            <a:r>
              <a:rPr lang="da-DK" dirty="0"/>
              <a:t>Fastlægge stiftets udvalgsstruktur</a:t>
            </a:r>
          </a:p>
          <a:p>
            <a:r>
              <a:rPr lang="da-DK" dirty="0"/>
              <a:t>Kommunikation mellem stiftet, menighedsråd og provster</a:t>
            </a:r>
          </a:p>
          <a:p>
            <a:r>
              <a:rPr lang="da-DK" dirty="0"/>
              <a:t>Formidling af kristendom</a:t>
            </a:r>
          </a:p>
          <a:p>
            <a:r>
              <a:rPr lang="da-DK" dirty="0"/>
              <a:t>Udviklingsprojekter i undervisning, diakoni, IT, medier, Kirkemusik og lignende, inkl. forberedelse</a:t>
            </a:r>
          </a:p>
          <a:p>
            <a:r>
              <a:rPr lang="da-DK" dirty="0"/>
              <a:t>Rådgiver biskoppen om kirkelige forhold og fælles opgaver og strukturforhold. </a:t>
            </a:r>
          </a:p>
          <a:p>
            <a:r>
              <a:rPr lang="da-DK" dirty="0"/>
              <a:t>Kan ikke behandle forhold vedrørende gejstlig tilsyn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65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 fortsat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Bestyre stiftsmidlernes forvaltning</a:t>
            </a:r>
          </a:p>
          <a:p>
            <a:pPr lvl="1"/>
            <a:r>
              <a:rPr lang="da-DK" dirty="0"/>
              <a:t>Som er overladt til bestyrelsen for Stifternes </a:t>
            </a:r>
            <a:r>
              <a:rPr lang="da-DK" dirty="0" err="1"/>
              <a:t>Kapitatalforvaltning</a:t>
            </a:r>
            <a:r>
              <a:rPr lang="da-DK" dirty="0"/>
              <a:t>, som bestyrer samtlige stifters midler</a:t>
            </a:r>
          </a:p>
          <a:p>
            <a:r>
              <a:rPr lang="da-DK" dirty="0"/>
              <a:t>Fastsætter politik for udlån af stiftsmidlerne</a:t>
            </a:r>
          </a:p>
          <a:p>
            <a:r>
              <a:rPr lang="da-DK" dirty="0"/>
              <a:t>Består af kirkernes og præsteembedernes kapitaler på landsplan og udgør ca. 3,2 mia. kr.</a:t>
            </a:r>
          </a:p>
          <a:p>
            <a:r>
              <a:rPr lang="da-DK" dirty="0"/>
              <a:t>Udskriver bindende stiftsbidrag fra kirkekasserne til aktiviteter i de enkelte stifter. Må ikke overstige 1% af den lokale kirkelige ligning. I Viborg stift ca. 0,7%</a:t>
            </a:r>
          </a:p>
          <a:p>
            <a:pPr algn="r"/>
            <a:r>
              <a:rPr lang="da-DK" sz="1600" i="1" dirty="0"/>
              <a:t>Kilde: LBK nr. 95 af 29.01.20 Bekendtgørelse af lov om Folkekirkens økonomi</a:t>
            </a:r>
          </a:p>
        </p:txBody>
      </p:sp>
    </p:spTree>
    <p:extLst>
      <p:ext uri="{BB962C8B-B14F-4D97-AF65-F5344CB8AC3E}">
        <p14:creationId xmlns:p14="http://schemas.microsoft.com/office/powerpoint/2010/main" val="118850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Udvalgsstruktur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Stiftsudvalg for Diakoni</a:t>
            </a:r>
          </a:p>
          <a:p>
            <a:r>
              <a:rPr lang="da-DK" dirty="0"/>
              <a:t>Stiftsudvalg for Medier og Kommunikation</a:t>
            </a:r>
          </a:p>
          <a:p>
            <a:r>
              <a:rPr lang="da-DK" dirty="0"/>
              <a:t>Stiftsudvalg for Psykisk Arbejdsmiljø</a:t>
            </a:r>
          </a:p>
          <a:p>
            <a:r>
              <a:rPr lang="da-DK" dirty="0"/>
              <a:t>Stiftsudvalg for Gudstjeneste og Forkyndelse</a:t>
            </a:r>
          </a:p>
          <a:p>
            <a:r>
              <a:rPr lang="da-DK" dirty="0"/>
              <a:t>Stiftsudvalg for Økumeni, Mission og Religionsmøde</a:t>
            </a:r>
          </a:p>
          <a:p>
            <a:r>
              <a:rPr lang="da-DK" dirty="0"/>
              <a:t>Stiftsudvalg for Undervisning og DSUK</a:t>
            </a:r>
          </a:p>
          <a:p>
            <a:r>
              <a:rPr lang="da-DK" dirty="0"/>
              <a:t>Stiftsudvalg for ”Kirken på Landet”</a:t>
            </a:r>
          </a:p>
          <a:p>
            <a:r>
              <a:rPr lang="da-DK" dirty="0"/>
              <a:t>Stiftsudvalg for Pilgrimme</a:t>
            </a:r>
          </a:p>
          <a:p>
            <a:endParaRPr lang="da-DK" dirty="0"/>
          </a:p>
          <a:p>
            <a:pPr lvl="1" algn="ctr"/>
            <a:r>
              <a:rPr lang="da-DK" i="1" dirty="0"/>
              <a:t>Arbejdsgruppe for Grøn Omstilling/Bæredygtighed/Klimaplan for Viborg Stift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092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A5F5D-3F8A-4B7A-AEF2-B6BD9DA6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A4456C-66FE-4386-9775-4D86E269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2. Af henfarne slægter jeg </a:t>
            </a:r>
            <a:r>
              <a:rPr lang="da-DK" dirty="0" err="1"/>
              <a:t>arved</a:t>
            </a:r>
            <a:r>
              <a:rPr lang="da-DK" dirty="0"/>
              <a:t> den vang,</a:t>
            </a:r>
          </a:p>
          <a:p>
            <a:pPr marL="0" indent="0">
              <a:buNone/>
            </a:pPr>
            <a:r>
              <a:rPr lang="da-DK" dirty="0"/>
              <a:t>hvis muld jeg for udsæd nu pløjer.</a:t>
            </a:r>
          </a:p>
          <a:p>
            <a:pPr marL="0" indent="0">
              <a:buNone/>
            </a:pPr>
            <a:r>
              <a:rPr lang="da-DK" dirty="0"/>
              <a:t>Her </a:t>
            </a:r>
            <a:r>
              <a:rPr lang="da-DK" dirty="0" err="1"/>
              <a:t>rydded</a:t>
            </a:r>
            <a:r>
              <a:rPr lang="da-DK" dirty="0"/>
              <a:t> de marken for stene engang</a:t>
            </a:r>
          </a:p>
          <a:p>
            <a:pPr marL="0" indent="0">
              <a:buNone/>
            </a:pPr>
            <a:r>
              <a:rPr lang="da-DK" dirty="0"/>
              <a:t>og </a:t>
            </a:r>
            <a:r>
              <a:rPr lang="da-DK" dirty="0" err="1"/>
              <a:t>dyrked</a:t>
            </a:r>
            <a:r>
              <a:rPr lang="da-DK" dirty="0"/>
              <a:t> den siden med suk eller sang.</a:t>
            </a:r>
          </a:p>
          <a:p>
            <a:pPr marL="0" indent="0">
              <a:buNone/>
            </a:pPr>
            <a:r>
              <a:rPr lang="da-DK" dirty="0"/>
              <a:t>Nu, Herre, for dig jeg mig bøjer:</a:t>
            </a:r>
          </a:p>
          <a:p>
            <a:pPr marL="0" indent="0">
              <a:buNone/>
            </a:pPr>
            <a:r>
              <a:rPr lang="da-DK" dirty="0"/>
              <a:t>den mark, som blev min,</a:t>
            </a:r>
          </a:p>
          <a:p>
            <a:pPr marL="0" indent="0">
              <a:buNone/>
            </a:pPr>
            <a:r>
              <a:rPr lang="da-DK" dirty="0"/>
              <a:t>var altid dog din.</a:t>
            </a:r>
          </a:p>
          <a:p>
            <a:pPr marL="0" indent="0">
              <a:buNone/>
            </a:pPr>
            <a:r>
              <a:rPr lang="da-DK" dirty="0"/>
              <a:t>Min tanke til dig jeg ophøjer.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5D9A0A-A80D-4EDA-9874-3F618A82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2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Stiftsrådets medlemmer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5560" y="2551837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I alt 17 medlemmer</a:t>
            </a:r>
          </a:p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To "fødte medlemmer" biskop og domprovst</a:t>
            </a:r>
            <a:br>
              <a:rPr lang="da-DK" sz="2400" dirty="0">
                <a:solidFill>
                  <a:prstClr val="black"/>
                </a:solidFill>
                <a:latin typeface="Century Gothic"/>
              </a:rPr>
            </a:br>
            <a:r>
              <a:rPr lang="da-DK" sz="2400" dirty="0">
                <a:solidFill>
                  <a:prstClr val="black"/>
                </a:solidFill>
                <a:latin typeface="Century Gothic"/>
              </a:rPr>
              <a:t>Et lægt medlem fra hvert af stiftets 11 provstier </a:t>
            </a:r>
          </a:p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(2 repræsentanter for Herning, en fra nordre og en fra Søndre provsti)</a:t>
            </a:r>
          </a:p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Tre præster</a:t>
            </a:r>
          </a:p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Provsterepræsentant</a:t>
            </a:r>
          </a:p>
          <a:p>
            <a:endParaRPr lang="da-DK" sz="2400" dirty="0">
              <a:solidFill>
                <a:prstClr val="black"/>
              </a:solidFill>
              <a:latin typeface="Century Gothic"/>
            </a:endParaRPr>
          </a:p>
          <a:p>
            <a:r>
              <a:rPr lang="da-DK" sz="24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da-DK" sz="2400" i="1" dirty="0">
                <a:solidFill>
                  <a:prstClr val="black"/>
                </a:solidFill>
                <a:latin typeface="Century Gothic"/>
              </a:rPr>
              <a:t>Observatør for valgmenighederne</a:t>
            </a:r>
          </a:p>
        </p:txBody>
      </p:sp>
    </p:spTree>
    <p:extLst>
      <p:ext uri="{BB962C8B-B14F-4D97-AF65-F5344CB8AC3E}">
        <p14:creationId xmlns:p14="http://schemas.microsoft.com/office/powerpoint/2010/main" val="333395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et budgetsamråd?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4497363"/>
          </a:xfrm>
        </p:spPr>
        <p:txBody>
          <a:bodyPr/>
          <a:lstStyle/>
          <a:p>
            <a:r>
              <a:rPr lang="da-DK" dirty="0"/>
              <a:t>Økonomisamtaler i foråret</a:t>
            </a:r>
          </a:p>
          <a:p>
            <a:r>
              <a:rPr lang="da-DK" dirty="0"/>
              <a:t>Udmelding af foreløbig driftsramme i foråret</a:t>
            </a:r>
          </a:p>
          <a:p>
            <a:r>
              <a:rPr lang="da-DK" dirty="0"/>
              <a:t>Belysning af de økonomiske forhold i provstiet</a:t>
            </a:r>
          </a:p>
          <a:p>
            <a:r>
              <a:rPr lang="da-DK" dirty="0"/>
              <a:t>Drøftelse af målsætninger og udgifter i provstiet i flerårigt perspektiv</a:t>
            </a:r>
          </a:p>
          <a:p>
            <a:r>
              <a:rPr lang="da-DK" dirty="0"/>
              <a:t>Evt. drøftelse af større udgiftskrævende opgaver</a:t>
            </a:r>
          </a:p>
          <a:p>
            <a:r>
              <a:rPr lang="da-DK" dirty="0"/>
              <a:t>Udmelding af endelige driftsramme og anlægsbevillinger (september)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AD3E3B-5D2C-4607-83D9-AC2BBFA3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Provstiudvalgets opgaver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da-DK" sz="2200" dirty="0"/>
              <a:t>Budget for menighedsrådene</a:t>
            </a:r>
          </a:p>
          <a:p>
            <a:r>
              <a:rPr lang="da-DK" sz="2200" dirty="0"/>
              <a:t>Budgetsamråd</a:t>
            </a:r>
          </a:p>
          <a:p>
            <a:r>
              <a:rPr lang="da-DK" sz="2200" dirty="0"/>
              <a:t>Menighedsrådenes regnskaber</a:t>
            </a:r>
          </a:p>
          <a:p>
            <a:r>
              <a:rPr lang="da-DK" sz="2200" dirty="0"/>
              <a:t>Fastsættelse af den samlede ligning til kirkekasserne</a:t>
            </a:r>
          </a:p>
          <a:p>
            <a:r>
              <a:rPr lang="da-DK" sz="2200" dirty="0"/>
              <a:t>Forvaltningstilsyn med menighedsrådene</a:t>
            </a:r>
          </a:p>
          <a:p>
            <a:r>
              <a:rPr lang="da-DK" sz="2200" dirty="0"/>
              <a:t>Godkendelse af dispositioner vedr. fast ejendom (køb, salg, opførelse, nedrivning, istandsættelse)</a:t>
            </a:r>
          </a:p>
          <a:p>
            <a:r>
              <a:rPr lang="da-DK" sz="2200" dirty="0"/>
              <a:t>Fastsætte ligningsbeløb til PUK</a:t>
            </a:r>
          </a:p>
          <a:p>
            <a:r>
              <a:rPr lang="da-DK" sz="2200" dirty="0"/>
              <a:t>Godkendelse af kirkegårdsvedtægter</a:t>
            </a:r>
          </a:p>
          <a:p>
            <a:r>
              <a:rPr lang="da-DK" sz="2200" dirty="0"/>
              <a:t>Provstiudvalgskassen</a:t>
            </a:r>
          </a:p>
          <a:p>
            <a:r>
              <a:rPr lang="da-DK" sz="2200" dirty="0"/>
              <a:t>5% midlerne</a:t>
            </a:r>
          </a:p>
          <a:p>
            <a:r>
              <a:rPr lang="da-DK" sz="2200" dirty="0"/>
              <a:t>Øvrige opgaver</a:t>
            </a: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DEA42F2-5CBB-4D72-A9D0-C3D3C71EE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Budgetsamrådets kompetencer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/>
          <a:lstStyle/>
          <a:p>
            <a:r>
              <a:rPr lang="da-DK" dirty="0" err="1"/>
              <a:t>PU’s</a:t>
            </a:r>
            <a:r>
              <a:rPr lang="da-DK" dirty="0"/>
              <a:t> budgetlægning sker i samarbejde med MR</a:t>
            </a:r>
          </a:p>
          <a:p>
            <a:r>
              <a:rPr lang="da-DK" dirty="0"/>
              <a:t>Offentligt møde – i udgangspunktet uden besluttende myndighed – dog på 1. møde efter valg – drøfte evt. besluttende budgetsamråd</a:t>
            </a:r>
          </a:p>
          <a:p>
            <a:r>
              <a:rPr lang="da-DK" dirty="0"/>
              <a:t>drøfte målsætning og udgifter i provstiet</a:t>
            </a:r>
          </a:p>
          <a:p>
            <a:r>
              <a:rPr lang="da-DK" dirty="0"/>
              <a:t>evt. drøfte fælles opgaver  - HR-konsulent, skole-kirke, kirke-til-kirke, FKG, Folkekirkens Familiestøtte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8460C7-38FA-4CF8-880C-52BB186BF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6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Kaffepause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10" y="826603"/>
            <a:ext cx="4440180" cy="582239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3A9CBF-2296-4306-AD1B-84D6C720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14"/>
          </a:xfrm>
        </p:spPr>
        <p:txBody>
          <a:bodyPr>
            <a:normAutofit/>
          </a:bodyPr>
          <a:lstStyle/>
          <a:p>
            <a:pPr algn="ctr"/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9. Provstiudvalgets målsætning for udgifter og ligning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252540"/>
            <a:ext cx="10515600" cy="5314515"/>
          </a:xfrm>
        </p:spPr>
        <p:txBody>
          <a:bodyPr>
            <a:normAutofit/>
          </a:bodyPr>
          <a:lstStyle/>
          <a:p>
            <a:r>
              <a:rPr lang="da-DK" dirty="0"/>
              <a:t>Sikre gode rammer og vilkår for kirkens liv og vækst i sognene - gudstjeneste, undervisning, diakoni, mission, forvaltning</a:t>
            </a:r>
          </a:p>
          <a:p>
            <a:r>
              <a:rPr lang="da-DK" dirty="0"/>
              <a:t>Fokus på grøn omstilling bl.a. for at sikre billigere drift af folkekirkens bygninger og arealer</a:t>
            </a:r>
          </a:p>
          <a:p>
            <a:r>
              <a:rPr lang="da-DK" dirty="0"/>
              <a:t>Nedskrive låneprofiler</a:t>
            </a:r>
          </a:p>
          <a:p>
            <a:r>
              <a:rPr lang="da-DK" dirty="0"/>
              <a:t>Sørge for at fællesskabet af MR kan bære de opgaver, som det enkelte MR ikke selv kan bære ved fx større anlæg. Langtidsplanlægning</a:t>
            </a:r>
          </a:p>
          <a:p>
            <a:r>
              <a:rPr lang="da-DK" dirty="0"/>
              <a:t>Have øje for samarbejdsmuligheder af hensyn til bedst mulig brug af ressourcer og opnå gode stillinger og godt arbejdsmiljø</a:t>
            </a:r>
          </a:p>
          <a:p>
            <a:r>
              <a:rPr lang="da-DK" dirty="0"/>
              <a:t>Hjælpe MR ved personaleansættelser, større renoveringsarbejder mm.      </a:t>
            </a:r>
            <a:endParaRPr lang="da-DK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a-DK" sz="1400" i="1" dirty="0"/>
              <a:t>Ovenstående blev vedtaget på provstiudvalgsmøde den 28.06.2021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10. De overordnede økonomiske rammer for 2022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01266"/>
              </p:ext>
            </p:extLst>
          </p:nvPr>
        </p:nvGraphicFramePr>
        <p:xfrm>
          <a:off x="847078" y="1085850"/>
          <a:ext cx="10515601" cy="53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258">
                  <a:extLst>
                    <a:ext uri="{9D8B030D-6E8A-4147-A177-3AD203B41FA5}">
                      <a16:colId xmlns:a16="http://schemas.microsoft.com/office/drawing/2014/main" val="1516549441"/>
                    </a:ext>
                  </a:extLst>
                </a:gridCol>
                <a:gridCol w="1986742">
                  <a:extLst>
                    <a:ext uri="{9D8B030D-6E8A-4147-A177-3AD203B41FA5}">
                      <a16:colId xmlns:a16="http://schemas.microsoft.com/office/drawing/2014/main" val="198075523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615166058"/>
                    </a:ext>
                  </a:extLst>
                </a:gridCol>
              </a:tblGrid>
              <a:tr h="617833">
                <a:tc>
                  <a:txBody>
                    <a:bodyPr/>
                    <a:lstStyle/>
                    <a:p>
                      <a:endParaRPr lang="da-DK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8767"/>
                  </a:ext>
                </a:extLst>
              </a:tr>
              <a:tr h="574004">
                <a:tc>
                  <a:txBody>
                    <a:bodyPr/>
                    <a:lstStyle/>
                    <a:p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Kirkelig</a:t>
                      </a:r>
                      <a:r>
                        <a:rPr lang="da-DK" sz="2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ligning i Herning kommune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125.321.823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122.719.489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78393"/>
                  </a:ext>
                </a:extLst>
              </a:tr>
              <a:tr h="580923">
                <a:tc>
                  <a:txBody>
                    <a:bodyPr/>
                    <a:lstStyle/>
                    <a:p>
                      <a:r>
                        <a:rPr lang="da-DK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Fordeling</a:t>
                      </a:r>
                      <a:r>
                        <a:rPr lang="da-DK" sz="2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 den kirkelige ligning</a:t>
                      </a:r>
                      <a:r>
                        <a:rPr lang="da-DK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38104"/>
                  </a:ext>
                </a:extLst>
              </a:tr>
              <a:tr h="589625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Landskirkeskatten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-19.636.350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-19.729.556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92001"/>
                  </a:ext>
                </a:extLst>
              </a:tr>
              <a:tr h="617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Provstiudvalgskassen budget 2022</a:t>
                      </a:r>
                      <a:r>
                        <a:rPr lang="da-DK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2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 næste side)</a:t>
                      </a:r>
                      <a:endParaRPr lang="da-DK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-5.431.953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-3.944.598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21843"/>
                  </a:ext>
                </a:extLst>
              </a:tr>
              <a:tr h="625041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5%-midlerne for 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-4.200.000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-4.200.000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9597"/>
                  </a:ext>
                </a:extLst>
              </a:tr>
              <a:tr h="574694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Menighedsrådenes</a:t>
                      </a:r>
                      <a:r>
                        <a:rPr lang="da-DK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driftsrammer og anlægsudgifter</a:t>
                      </a:r>
                      <a:endParaRPr lang="da-DK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-96.053.520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-94.845.335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40081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Opsamlede kirkeskattemidler i Herning Kommune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32401"/>
                  </a:ext>
                </a:extLst>
              </a:tr>
              <a:tr h="617833">
                <a:tc>
                  <a:txBody>
                    <a:bodyPr/>
                    <a:lstStyle/>
                    <a:p>
                      <a:r>
                        <a:rPr lang="da-DK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Restbeløb</a:t>
                      </a:r>
                      <a:endParaRPr lang="da-DK" sz="2200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256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0203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11. Provstiudvalgskassen 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14905"/>
              </p:ext>
            </p:extLst>
          </p:nvPr>
        </p:nvGraphicFramePr>
        <p:xfrm>
          <a:off x="838197" y="590204"/>
          <a:ext cx="10515603" cy="530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33">
                  <a:extLst>
                    <a:ext uri="{9D8B030D-6E8A-4147-A177-3AD203B41FA5}">
                      <a16:colId xmlns:a16="http://schemas.microsoft.com/office/drawing/2014/main" val="1516549441"/>
                    </a:ext>
                  </a:extLst>
                </a:gridCol>
                <a:gridCol w="2069869">
                  <a:extLst>
                    <a:ext uri="{9D8B030D-6E8A-4147-A177-3AD203B41FA5}">
                      <a16:colId xmlns:a16="http://schemas.microsoft.com/office/drawing/2014/main" val="1980755233"/>
                    </a:ext>
                  </a:extLst>
                </a:gridCol>
                <a:gridCol w="1686101">
                  <a:extLst>
                    <a:ext uri="{9D8B030D-6E8A-4147-A177-3AD203B41FA5}">
                      <a16:colId xmlns:a16="http://schemas.microsoft.com/office/drawing/2014/main" val="3610812776"/>
                    </a:ext>
                  </a:extLst>
                </a:gridCol>
              </a:tblGrid>
              <a:tr h="232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8767"/>
                  </a:ext>
                </a:extLst>
              </a:tr>
              <a:tr h="232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Løn, husleje, administration,</a:t>
                      </a:r>
                      <a:r>
                        <a:rPr lang="da-DK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møder</a:t>
                      </a:r>
                      <a:r>
                        <a:rPr lang="da-DK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diæter</a:t>
                      </a:r>
                      <a:r>
                        <a:rPr lang="da-DK" sz="2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mv.</a:t>
                      </a:r>
                      <a:endParaRPr lang="da-DK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2.381.953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2.342.568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33726"/>
                  </a:ext>
                </a:extLst>
              </a:tr>
              <a:tr h="418404">
                <a:tc>
                  <a:txBody>
                    <a:bodyPr/>
                    <a:lstStyle/>
                    <a:p>
                      <a:r>
                        <a:rPr lang="da-DK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Præstekursus på provstiniveau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38104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Konsulenthjælp inkl. til grøn omstilling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92001"/>
                  </a:ext>
                </a:extLst>
              </a:tr>
              <a:tr h="189999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Bindende stiftsbidrag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21843"/>
                  </a:ext>
                </a:extLst>
              </a:tr>
              <a:tr h="236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Folkekirkens Familiestøtte </a:t>
                      </a:r>
                      <a:r>
                        <a:rPr lang="da-DK" sz="2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22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inkl. opnormering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37866"/>
                  </a:ext>
                </a:extLst>
              </a:tr>
              <a:tr h="189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FKG</a:t>
                      </a:r>
                      <a:endParaRPr lang="da-DK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61964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Kirke til Kirke-projekt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959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Folkekirkens skoletjeneste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40081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Skole-kirke samarbejdsprojekt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7827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r>
                        <a:rPr lang="da-DK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Nedskrivning af frie midler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-250.000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-1.444.970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95704"/>
                  </a:ext>
                </a:extLst>
              </a:tr>
              <a:tr h="512034">
                <a:tc>
                  <a:txBody>
                    <a:bodyPr/>
                    <a:lstStyle/>
                    <a:p>
                      <a:r>
                        <a:rPr lang="da-DK" sz="2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Ligning til provstiudvalgskassen til budget 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5.431.953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3.944.598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1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80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43639" y="2194156"/>
            <a:ext cx="4621096" cy="3606569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12. Gennemgang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 ligningsbeløb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Se udleverede planche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5400" dirty="0">
                <a:latin typeface="Arial" panose="020B0604020202020204" pitchFamily="34" charset="0"/>
                <a:cs typeface="Arial" panose="020B0604020202020204" pitchFamily="34" charset="0"/>
              </a:rPr>
              <a:t>Datoer for endeligt budget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Senest den 15.09. </a:t>
            </a:r>
            <a:r>
              <a:rPr lang="da-DK" sz="4000" dirty="0" err="1"/>
              <a:t>PU’s</a:t>
            </a:r>
            <a:r>
              <a:rPr lang="da-DK" sz="4000" dirty="0"/>
              <a:t> endelige udmelding af ligningsbeløbet for 2022 via Økonomiportalen.</a:t>
            </a:r>
          </a:p>
          <a:p>
            <a:pPr marL="0" indent="0">
              <a:buNone/>
            </a:pPr>
            <a:endParaRPr lang="da-DK" sz="4000" dirty="0"/>
          </a:p>
          <a:p>
            <a:r>
              <a:rPr lang="da-DK" sz="4000" dirty="0"/>
              <a:t>31.10. endeligt budget indlæses i Økonomiportalen samt menighedsrådets egen behandling af endeligt budget MED STEMPEL indlæses i Dataarkiv.         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8919B-1EBD-48A4-AB5B-224A8F53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0F2C2C-6AA4-4F95-AB5A-933B9F58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3. Så lær mig at leve, o Gud, som jeg kan,</a:t>
            </a:r>
          </a:p>
          <a:p>
            <a:pPr marL="0" indent="0">
              <a:buNone/>
            </a:pPr>
            <a:r>
              <a:rPr lang="da-DK" dirty="0"/>
              <a:t>frimodigt som fuglen i skove,</a:t>
            </a:r>
          </a:p>
          <a:p>
            <a:pPr marL="0" indent="0">
              <a:buNone/>
            </a:pPr>
            <a:r>
              <a:rPr lang="da-DK" dirty="0"/>
              <a:t>og takke for regnen, som vander mit land,</a:t>
            </a:r>
          </a:p>
          <a:p>
            <a:pPr marL="0" indent="0">
              <a:buNone/>
            </a:pPr>
            <a:r>
              <a:rPr lang="da-DK" dirty="0"/>
              <a:t>for solskin og varme i sommerens brand,</a:t>
            </a:r>
          </a:p>
          <a:p>
            <a:pPr marL="0" indent="0">
              <a:buNone/>
            </a:pPr>
            <a:r>
              <a:rPr lang="da-DK" dirty="0"/>
              <a:t>for avl i min lade dig love.</a:t>
            </a:r>
          </a:p>
          <a:p>
            <a:pPr marL="0" indent="0">
              <a:buNone/>
            </a:pPr>
            <a:r>
              <a:rPr lang="da-DK" dirty="0"/>
              <a:t>Hvad </a:t>
            </a:r>
            <a:r>
              <a:rPr lang="da-DK" dirty="0" err="1"/>
              <a:t>magted</a:t>
            </a:r>
            <a:r>
              <a:rPr lang="da-DK" dirty="0"/>
              <a:t> jeg vel,</a:t>
            </a:r>
          </a:p>
          <a:p>
            <a:pPr marL="0" indent="0">
              <a:buNone/>
            </a:pPr>
            <a:r>
              <a:rPr lang="da-DK" dirty="0"/>
              <a:t>om du ej gav held?</a:t>
            </a:r>
          </a:p>
          <a:p>
            <a:pPr marL="0" indent="0">
              <a:buNone/>
            </a:pPr>
            <a:r>
              <a:rPr lang="da-DK" dirty="0"/>
              <a:t>Det vokser jo, medens vi sove.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3962C3-F4E3-4695-931B-D806852DC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2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13. Igangværende og kommende projekter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vi springer over i en billedfil</a:t>
            </a:r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48" y="2196878"/>
            <a:ext cx="3499104" cy="3608832"/>
          </a:xfrm>
        </p:spPr>
      </p:pic>
      <p:pic>
        <p:nvPicPr>
          <p:cNvPr id="11" name="Pladsholder til indhold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2123726"/>
            <a:ext cx="2493264" cy="375513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13. Kommende større projekter 2023-2027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langtidsplan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89065" y="1793289"/>
            <a:ext cx="11213869" cy="4545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Hedeager præstebolig							</a:t>
            </a:r>
            <a:endParaRPr lang="da-DK" sz="1900" b="1" i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Fredens præstebolig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Haunstrup Kirke – tag 					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Ilderhede – kapel/kirkehus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Vinding – præstebolig (fremrykket fra 2024 til 2022)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Sct. Johannes tårn – etape 2 og 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Sct. Johannes – renovering af storkøkken inkl. gulv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Fredens Kirke – </a:t>
            </a:r>
            <a:r>
              <a:rPr lang="da-DK" sz="1900" dirty="0" err="1"/>
              <a:t>omfugning</a:t>
            </a:r>
            <a:r>
              <a:rPr lang="da-DK" sz="1900" dirty="0"/>
              <a:t> af </a:t>
            </a:r>
            <a:r>
              <a:rPr lang="da-DK" sz="1900" dirty="0" err="1"/>
              <a:t>vestgavle</a:t>
            </a:r>
            <a:r>
              <a:rPr lang="da-DK" sz="1900" dirty="0"/>
              <a:t>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Fredens – renovering af kirkedige og p-plads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Sønder Felding Kirke – renovering af tårnet 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00" dirty="0"/>
              <a:t>- Karstoft Kirke – indvendig maling/renovering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9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9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14. Kommende møder</a:t>
            </a:r>
            <a:endParaRPr lang="da-D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17738"/>
            <a:ext cx="10863349" cy="4759225"/>
          </a:xfrm>
        </p:spPr>
        <p:txBody>
          <a:bodyPr>
            <a:normAutofit/>
          </a:bodyPr>
          <a:lstStyle/>
          <a:p>
            <a:r>
              <a:rPr lang="da-DK" sz="3200" dirty="0"/>
              <a:t>Den 31. august kl. 08.30 – 10.30: </a:t>
            </a:r>
            <a:r>
              <a:rPr lang="da-DK" sz="3200" dirty="0" err="1"/>
              <a:t>Erfa</a:t>
            </a:r>
            <a:r>
              <a:rPr lang="da-DK" sz="3200" dirty="0"/>
              <a:t> for regnskabsfører</a:t>
            </a:r>
          </a:p>
          <a:p>
            <a:r>
              <a:rPr lang="da-DK" sz="3200" dirty="0"/>
              <a:t>Den 1. september kl. 19.00 – 21.00: Orientering vedr. valg til provstiudvalg samt Stiftsrådet</a:t>
            </a:r>
          </a:p>
          <a:p>
            <a:r>
              <a:rPr lang="da-DK" sz="3200" dirty="0"/>
              <a:t>Den 10. september kl. 15.00 – 21.00: Stiftsmenighedsråds- stævne i Tinghallen, Viborg</a:t>
            </a:r>
          </a:p>
          <a:p>
            <a:r>
              <a:rPr lang="da-DK" sz="3200" dirty="0"/>
              <a:t>Den 6. oktober kl. 18.00 – 20.00: ”Den gode og ligeværdige samtales nødvendighed for et godt arbejdsmiljø” v/Michael </a:t>
            </a:r>
            <a:r>
              <a:rPr lang="da-DK" sz="3200" dirty="0" err="1"/>
              <a:t>Brautsch</a:t>
            </a:r>
            <a:endParaRPr lang="da-DK" sz="3200" dirty="0"/>
          </a:p>
          <a:p>
            <a:r>
              <a:rPr lang="da-DK" sz="3200" dirty="0"/>
              <a:t>Den 2. november kl. 17.00 – 19.00: Formandsmøde</a:t>
            </a:r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8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15. Information om valg til provstiudvalg / stiftsråd og om afholdelse af syn</a:t>
            </a:r>
            <a:endParaRPr lang="da-D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17738"/>
            <a:ext cx="10863349" cy="4759225"/>
          </a:xfrm>
        </p:spPr>
        <p:txBody>
          <a:bodyPr>
            <a:normAutofit/>
          </a:bodyPr>
          <a:lstStyle/>
          <a:p>
            <a:r>
              <a:rPr lang="da-DK" sz="3200" dirty="0"/>
              <a:t>Der afholdes onsdag den 1. september kl. 19.00 orienteringsmøde om </a:t>
            </a:r>
            <a:r>
              <a:rPr lang="da-DK" sz="3200" b="1" dirty="0"/>
              <a:t>valg</a:t>
            </a:r>
            <a:r>
              <a:rPr lang="da-DK" sz="3200" dirty="0"/>
              <a:t> til provstiudvalget og valg til stiftsrådet.</a:t>
            </a:r>
          </a:p>
          <a:p>
            <a:pPr marL="0" indent="0">
              <a:buNone/>
            </a:pPr>
            <a:endParaRPr lang="da-DK" sz="3200" dirty="0"/>
          </a:p>
          <a:p>
            <a:r>
              <a:rPr lang="da-DK" sz="3200" dirty="0"/>
              <a:t>Der afholdes </a:t>
            </a:r>
            <a:r>
              <a:rPr lang="da-DK" sz="3200" b="1" dirty="0"/>
              <a:t>syn</a:t>
            </a:r>
            <a:r>
              <a:rPr lang="da-DK" sz="3200" dirty="0"/>
              <a:t> af menighedsrådet i løbet af efteråret. Synsrapport indsendes inden 31-12-2021. Dog afholdes der provstesyn i følgende sogne:</a:t>
            </a:r>
          </a:p>
          <a:p>
            <a:r>
              <a:rPr lang="da-DK" sz="3200" dirty="0"/>
              <a:t>Snejbjerg, Vildbjerg, Nøvling, Timring-Tiphede sogne</a:t>
            </a:r>
          </a:p>
          <a:p>
            <a:r>
              <a:rPr lang="da-DK" sz="3200" dirty="0"/>
              <a:t>Hedeager, Assing, Sdr. Felding, Ilderhede sogne</a:t>
            </a:r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7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65389"/>
            <a:ext cx="9144000" cy="849311"/>
          </a:xfrm>
        </p:spPr>
        <p:txBody>
          <a:bodyPr>
            <a:normAutofit/>
          </a:bodyPr>
          <a:lstStyle/>
          <a:p>
            <a:r>
              <a:rPr lang="da-DK" sz="4800" dirty="0">
                <a:latin typeface="Arial" panose="020B0604020202020204" pitchFamily="34" charset="0"/>
                <a:cs typeface="Arial" panose="020B0604020202020204" pitchFamily="34" charset="0"/>
              </a:rPr>
              <a:t>16. Eventuelt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9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Aftensang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17738"/>
            <a:ext cx="10863349" cy="4759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a-DK" altLang="da-DK" sz="4700" dirty="0"/>
              <a:t>l) </a:t>
            </a:r>
          </a:p>
          <a:p>
            <a:pPr marL="0" indent="0">
              <a:buFontTx/>
              <a:buNone/>
            </a:pPr>
            <a:r>
              <a:rPr lang="da-DK" altLang="da-DK" sz="4700" dirty="0"/>
              <a:t>Du, som har tændt millioner af stjerner,</a:t>
            </a:r>
            <a:br>
              <a:rPr lang="da-DK" altLang="da-DK" sz="4700" dirty="0"/>
            </a:br>
            <a:r>
              <a:rPr lang="da-DK" altLang="da-DK" sz="4700" dirty="0"/>
              <a:t>tænd i vort mørke en tindrende tro.</a:t>
            </a:r>
            <a:br>
              <a:rPr lang="da-DK" altLang="da-DK" sz="4700" dirty="0"/>
            </a:br>
            <a:r>
              <a:rPr lang="da-DK" altLang="da-DK" sz="4700" dirty="0"/>
              <a:t>Du er vort lys, og du vogter og værner</a:t>
            </a:r>
            <a:br>
              <a:rPr lang="da-DK" altLang="da-DK" sz="4700" dirty="0"/>
            </a:br>
            <a:r>
              <a:rPr lang="da-DK" altLang="da-DK" sz="4700" dirty="0"/>
              <a:t>os, så vi sover i tryghed og ro.</a:t>
            </a:r>
          </a:p>
          <a:p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5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Aftensang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46018"/>
            <a:ext cx="10863349" cy="4759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a-DK" altLang="da-DK" sz="4700" dirty="0"/>
              <a:t>2) </a:t>
            </a:r>
          </a:p>
          <a:p>
            <a:pPr marL="0" indent="0">
              <a:buFontTx/>
              <a:buNone/>
            </a:pPr>
            <a:r>
              <a:rPr lang="da-DK" altLang="da-DK" sz="4700" dirty="0"/>
              <a:t>Tak for den lysende dag, der er gået,</a:t>
            </a:r>
            <a:br>
              <a:rPr lang="da-DK" altLang="da-DK" sz="4700" dirty="0"/>
            </a:br>
            <a:r>
              <a:rPr lang="da-DK" altLang="da-DK" sz="4700" dirty="0"/>
              <a:t>gaven til os, dine hænder har rakt.</a:t>
            </a:r>
            <a:br>
              <a:rPr lang="da-DK" altLang="da-DK" sz="4700" dirty="0"/>
            </a:br>
            <a:r>
              <a:rPr lang="da-DK" altLang="da-DK" sz="4700" dirty="0"/>
              <a:t>Tilgiv os det, som vi ikke fik nået,</a:t>
            </a:r>
            <a:br>
              <a:rPr lang="da-DK" altLang="da-DK" sz="4700" dirty="0"/>
            </a:br>
            <a:r>
              <a:rPr lang="da-DK" altLang="da-DK" sz="4700" dirty="0"/>
              <a:t>tilgiv alt ondt, vi fik gjort eller sagt!</a:t>
            </a:r>
          </a:p>
          <a:p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6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Aftensang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46018"/>
            <a:ext cx="10863349" cy="4759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a-DK" altLang="da-DK" sz="4700" dirty="0"/>
              <a:t>3) </a:t>
            </a:r>
          </a:p>
          <a:p>
            <a:pPr marL="0" indent="0">
              <a:buFontTx/>
              <a:buNone/>
            </a:pPr>
            <a:r>
              <a:rPr lang="da-DK" altLang="da-DK" sz="4700" dirty="0"/>
              <a:t>Tak for hver glæde, der fyldte vort hjerte,</a:t>
            </a:r>
            <a:br>
              <a:rPr lang="da-DK" altLang="da-DK" sz="4700" dirty="0"/>
            </a:br>
            <a:r>
              <a:rPr lang="da-DK" altLang="da-DK" sz="4700" dirty="0"/>
              <a:t>hver gang du gjorde vort liv til en fest.</a:t>
            </a:r>
            <a:br>
              <a:rPr lang="da-DK" altLang="da-DK" sz="4700" dirty="0"/>
            </a:br>
            <a:r>
              <a:rPr lang="da-DK" altLang="da-DK" sz="4700" dirty="0"/>
              <a:t>Hjælp os at bære hver byrde, hver smerte,</a:t>
            </a:r>
            <a:br>
              <a:rPr lang="da-DK" altLang="da-DK" sz="4700" dirty="0"/>
            </a:br>
            <a:r>
              <a:rPr lang="da-DK" altLang="da-DK" sz="4700" dirty="0"/>
              <a:t>du ved alene, hvad tjener os bedst.</a:t>
            </a:r>
          </a:p>
          <a:p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3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Aftensang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46018"/>
            <a:ext cx="10863349" cy="4759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a-DK" altLang="da-DK" sz="4700" dirty="0"/>
              <a:t>4) </a:t>
            </a:r>
          </a:p>
          <a:p>
            <a:pPr marL="0" indent="0">
              <a:buFontTx/>
              <a:buNone/>
            </a:pPr>
            <a:r>
              <a:rPr lang="da-DK" altLang="da-DK" sz="4700" dirty="0"/>
              <a:t>Tak for de mennesker, som blev vor støtte,</a:t>
            </a:r>
            <a:br>
              <a:rPr lang="da-DK" altLang="da-DK" sz="4700" dirty="0"/>
            </a:br>
            <a:r>
              <a:rPr lang="da-DK" altLang="da-DK" sz="4700" dirty="0"/>
              <a:t>når vi fandt vejen besværlig at gå.</a:t>
            </a:r>
            <a:br>
              <a:rPr lang="da-DK" altLang="da-DK" sz="4700" dirty="0"/>
            </a:br>
            <a:r>
              <a:rPr lang="da-DK" altLang="da-DK" sz="4700" dirty="0"/>
              <a:t>Hjælp os i morgen at hjælpe forknytte,</a:t>
            </a:r>
            <a:br>
              <a:rPr lang="da-DK" altLang="da-DK" sz="4700" dirty="0"/>
            </a:br>
            <a:r>
              <a:rPr lang="da-DK" altLang="da-DK" sz="4700" dirty="0"/>
              <a:t>mød du os selv i de svage og små!</a:t>
            </a:r>
          </a:p>
          <a:p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5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1155470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Aftensang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0451" y="1446018"/>
            <a:ext cx="10863349" cy="47592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da-DK" altLang="da-DK" sz="4700" dirty="0"/>
              <a:t>5) </a:t>
            </a:r>
          </a:p>
          <a:p>
            <a:pPr marL="0" indent="0">
              <a:buFontTx/>
              <a:buNone/>
            </a:pPr>
            <a:r>
              <a:rPr lang="da-DK" altLang="da-DK" sz="4700" dirty="0"/>
              <a:t>Du, som har tændt millioner af stjerner,</a:t>
            </a:r>
            <a:br>
              <a:rPr lang="da-DK" altLang="da-DK" sz="4700" dirty="0"/>
            </a:br>
            <a:r>
              <a:rPr lang="da-DK" altLang="da-DK" sz="4700" dirty="0"/>
              <a:t>mørket i verden vil du byde trods.</a:t>
            </a:r>
            <a:br>
              <a:rPr lang="da-DK" altLang="da-DK" sz="4700" dirty="0"/>
            </a:br>
            <a:r>
              <a:rPr lang="da-DK" altLang="da-DK" sz="4700" dirty="0"/>
              <a:t>Du er vor Far, den, der vogter og værner,</a:t>
            </a:r>
            <a:br>
              <a:rPr lang="da-DK" altLang="da-DK" sz="4700" dirty="0"/>
            </a:br>
            <a:r>
              <a:rPr lang="da-DK" altLang="da-DK" sz="4700" dirty="0"/>
              <a:t>lys i det mørke, som kommer fra os.</a:t>
            </a:r>
          </a:p>
          <a:p>
            <a:pPr marL="0" indent="0">
              <a:buFontTx/>
              <a:buNone/>
            </a:pPr>
            <a:endParaRPr lang="da-DK" altLang="da-DK" sz="4800" dirty="0"/>
          </a:p>
          <a:p>
            <a:pPr marL="0" indent="0">
              <a:buFontTx/>
              <a:buNone/>
            </a:pPr>
            <a:r>
              <a:rPr lang="da-DK" altLang="da-DK" sz="3200" i="1" dirty="0"/>
              <a:t>Johannes Johansen 1981 og 1982.</a:t>
            </a:r>
            <a:endParaRPr lang="da-DK" altLang="da-DK" sz="3200" dirty="0"/>
          </a:p>
          <a:p>
            <a:pPr marL="0" indent="0">
              <a:buFontTx/>
              <a:buNone/>
            </a:pPr>
            <a:endParaRPr lang="da-DK" altLang="da-DK" sz="4700" dirty="0"/>
          </a:p>
          <a:p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1" y="5391150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7C36B-F8C5-4FB0-A63B-8F25585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2034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3BAA72-CCA1-4529-B899-F7E3C0A2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2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4. Så lær mig da, Herre, at dig til behag</a:t>
            </a:r>
          </a:p>
          <a:p>
            <a:pPr marL="0" indent="0">
              <a:buNone/>
            </a:pPr>
            <a:r>
              <a:rPr lang="da-DK" dirty="0"/>
              <a:t>jeg bruger det pund, mig blev givet,</a:t>
            </a:r>
          </a:p>
          <a:p>
            <a:pPr marL="0" indent="0">
              <a:buNone/>
            </a:pPr>
            <a:r>
              <a:rPr lang="da-DK" dirty="0"/>
              <a:t>at fylde med hæderligt virke min dag,</a:t>
            </a:r>
          </a:p>
          <a:p>
            <a:pPr marL="0" indent="0">
              <a:buNone/>
            </a:pPr>
            <a:r>
              <a:rPr lang="da-DK" dirty="0"/>
              <a:t>at hjælpe og værne om den, som er svag,</a:t>
            </a:r>
          </a:p>
          <a:p>
            <a:pPr marL="0" indent="0">
              <a:buNone/>
            </a:pPr>
            <a:r>
              <a:rPr lang="da-DK" dirty="0"/>
              <a:t>at elske, thi deri er livet.</a:t>
            </a:r>
          </a:p>
          <a:p>
            <a:pPr marL="0" indent="0">
              <a:buNone/>
            </a:pPr>
            <a:r>
              <a:rPr lang="da-DK" dirty="0"/>
              <a:t>Og giv mig til sidst</a:t>
            </a:r>
          </a:p>
          <a:p>
            <a:pPr marL="0" indent="0">
              <a:buNone/>
            </a:pPr>
            <a:r>
              <a:rPr lang="da-DK" dirty="0"/>
              <a:t>et navn, Herre </a:t>
            </a:r>
            <a:r>
              <a:rPr lang="da-DK" dirty="0" err="1"/>
              <a:t>Krist</a:t>
            </a:r>
            <a:r>
              <a:rPr lang="da-DK" dirty="0"/>
              <a:t>,</a:t>
            </a:r>
          </a:p>
          <a:p>
            <a:pPr marL="0" indent="0">
              <a:buNone/>
            </a:pPr>
            <a:r>
              <a:rPr lang="da-DK" dirty="0"/>
              <a:t>som er i din livsbog indskrevet.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482BF89-0FB0-43C3-A42A-571372036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5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6594" y="5137943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Tak for i aften</a:t>
            </a:r>
            <a:b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www.herningprovstierne.dk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0062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9144000" cy="635725"/>
          </a:xfrm>
        </p:spPr>
        <p:txBody>
          <a:bodyPr>
            <a:normAutofit fontScale="90000"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18014" y="940526"/>
            <a:ext cx="7849985" cy="568887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1. Årsberetning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da-DK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FKG’s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arbejde v. Troels </a:t>
            </a:r>
            <a:r>
              <a:rPr lang="da-DK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3. Folkekirkens Familiestøtte v. Mette Witt Jensen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4. Provstiets HR-arbejde v. Niels Terkildsen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5. Stiftsrådets arbejde v. Arne Bach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6. Hvad er et budgetsamråd?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7. Provstiudvalgets opgaver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8. Budgetsamrådets kompetencer – orienterende/besluttende</a:t>
            </a:r>
            <a:b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---- Kaffepause ---</a:t>
            </a:r>
            <a:endParaRPr lang="da-DK" altLang="da-DK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9. Provstiudvalgets målsætning for udgifter og ligning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10. De overordnede økonomiske rammer for 2022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11. Gennemgang af provstiudvalgskassen 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  - herunder Kirke til Kirke, HR-arbejdet, Folkekirkens Skoletjeneste,    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     Stiftsrådet.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12. Gennemgang af ligningsbeløb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13. Igangværende og kommende projekter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14. Kommende møder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15. Information om valg til provstiudvalg og stiftsråd samt syn</a:t>
            </a:r>
          </a:p>
          <a:p>
            <a:pPr algn="l"/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16. Eventuelt                            </a:t>
            </a:r>
            <a:endParaRPr lang="da-DK" altLang="da-DK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a-DK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5857" y="2765656"/>
            <a:ext cx="4082143" cy="1325563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1. Årsberetning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5857" y="2765656"/>
            <a:ext cx="4082143" cy="1325563"/>
          </a:xfrm>
        </p:spPr>
        <p:txBody>
          <a:bodyPr/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Årsberetning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 tal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2" y="878567"/>
            <a:ext cx="4746318" cy="509974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26572"/>
            <a:ext cx="9144000" cy="718458"/>
          </a:xfrm>
        </p:spPr>
        <p:txBody>
          <a:bodyPr>
            <a:normAutofit/>
          </a:bodyPr>
          <a:lstStyle/>
          <a:p>
            <a:r>
              <a:rPr lang="da-DK" altLang="da-DK" sz="3600" b="1" dirty="0"/>
              <a:t>Herning Nordre og Herning Søndre i tal 1.1.2021</a:t>
            </a:r>
            <a:endParaRPr lang="da-DK" sz="36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83199"/>
            <a:ext cx="1508389" cy="146685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2717"/>
              </p:ext>
            </p:extLst>
          </p:nvPr>
        </p:nvGraphicFramePr>
        <p:xfrm>
          <a:off x="989045" y="1045028"/>
          <a:ext cx="9834465" cy="57822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218287">
                  <a:extLst>
                    <a:ext uri="{9D8B030D-6E8A-4147-A177-3AD203B41FA5}">
                      <a16:colId xmlns:a16="http://schemas.microsoft.com/office/drawing/2014/main" val="1577339990"/>
                    </a:ext>
                  </a:extLst>
                </a:gridCol>
                <a:gridCol w="2461126">
                  <a:extLst>
                    <a:ext uri="{9D8B030D-6E8A-4147-A177-3AD203B41FA5}">
                      <a16:colId xmlns:a16="http://schemas.microsoft.com/office/drawing/2014/main" val="2353118801"/>
                    </a:ext>
                  </a:extLst>
                </a:gridCol>
                <a:gridCol w="2155052">
                  <a:extLst>
                    <a:ext uri="{9D8B030D-6E8A-4147-A177-3AD203B41FA5}">
                      <a16:colId xmlns:a16="http://schemas.microsoft.com/office/drawing/2014/main" val="2291805738"/>
                    </a:ext>
                  </a:extLst>
                </a:gridCol>
              </a:tblGrid>
              <a:tr h="604665">
                <a:tc>
                  <a:txBody>
                    <a:bodyPr/>
                    <a:lstStyle/>
                    <a:p>
                      <a:endParaRPr lang="da-DK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/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/>
                        <a:t>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01354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Sogne: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030839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Pastorater: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4476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Præster:</a:t>
                      </a:r>
                    </a:p>
                    <a:p>
                      <a:r>
                        <a:rPr lang="da-DK" sz="2800" dirty="0"/>
                        <a:t>Heraf lokalfinansieret</a:t>
                      </a:r>
                      <a:r>
                        <a:rPr lang="da-DK" sz="2800" baseline="0" dirty="0"/>
                        <a:t> præst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37</a:t>
                      </a:r>
                    </a:p>
                    <a:p>
                      <a:r>
                        <a:rPr lang="da-DK" sz="2800" dirty="0"/>
                        <a:t>3,2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37</a:t>
                      </a:r>
                    </a:p>
                    <a:p>
                      <a:r>
                        <a:rPr lang="da-DK" sz="2800"/>
                        <a:t>4,1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61055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Menighedsråd: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34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65333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Indbyggere pr. 1. januar: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89.196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89.291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813626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Folkekirkemedlemmer pr. 1. januar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73.310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73.062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020278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Kirkelig</a:t>
                      </a:r>
                      <a:r>
                        <a:rPr lang="da-DK" sz="2800" baseline="0" dirty="0"/>
                        <a:t> ligning: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117.571.509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122.719.489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65032"/>
                  </a:ext>
                </a:extLst>
              </a:tr>
              <a:tr h="604665">
                <a:tc>
                  <a:txBody>
                    <a:bodyPr/>
                    <a:lstStyle/>
                    <a:p>
                      <a:r>
                        <a:rPr lang="da-DK" sz="2800" dirty="0"/>
                        <a:t>Gennemsnitligt</a:t>
                      </a:r>
                      <a:r>
                        <a:rPr lang="da-DK" sz="2800" baseline="0" dirty="0"/>
                        <a:t> bidrag pr. medlem:</a:t>
                      </a:r>
                      <a:endParaRPr lang="da-DK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1.604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1.674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6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234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otek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2680</Words>
  <Application>Microsoft Office PowerPoint</Application>
  <PresentationFormat>Widescreen</PresentationFormat>
  <Paragraphs>453</Paragraphs>
  <Slides>50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50</vt:i4>
      </vt:variant>
    </vt:vector>
  </HeadingPairs>
  <TitlesOfParts>
    <vt:vector size="57" baseType="lpstr">
      <vt:lpstr>Arial</vt:lpstr>
      <vt:lpstr>Book Antiqua</vt:lpstr>
      <vt:lpstr>Calibri</vt:lpstr>
      <vt:lpstr>Calibri Light</vt:lpstr>
      <vt:lpstr>Century Gothic</vt:lpstr>
      <vt:lpstr>Office-tema</vt:lpstr>
      <vt:lpstr>Apoteker</vt:lpstr>
      <vt:lpstr>Budgetsamråd 2021</vt:lpstr>
      <vt:lpstr>PowerPoint-præsentation</vt:lpstr>
      <vt:lpstr>PowerPoint-præsentation</vt:lpstr>
      <vt:lpstr>PowerPoint-præsentation</vt:lpstr>
      <vt:lpstr>PowerPoint-præsentation</vt:lpstr>
      <vt:lpstr>Dagsorden</vt:lpstr>
      <vt:lpstr>1. Årsberetning</vt:lpstr>
      <vt:lpstr>Årsberetning i tal</vt:lpstr>
      <vt:lpstr>Herning Nordre og Herning Søndre i tal 1.1.2021</vt:lpstr>
      <vt:lpstr>Herning Nordre og Herning Søndre i tal</vt:lpstr>
      <vt:lpstr>Samarbejder i provstierne</vt:lpstr>
      <vt:lpstr>FKG</vt:lpstr>
      <vt:lpstr>Folkekirkens Familiestøtte</vt:lpstr>
      <vt:lpstr>Folkekirkens Familiestøtte</vt:lpstr>
      <vt:lpstr>Overblik</vt:lpstr>
      <vt:lpstr>Barselscafé</vt:lpstr>
      <vt:lpstr>Forløb</vt:lpstr>
      <vt:lpstr>Samarbejde</vt:lpstr>
      <vt:lpstr>Øvrigt</vt:lpstr>
      <vt:lpstr>HR-Kontoret ved Herning Provstikontor</vt:lpstr>
      <vt:lpstr>HR-Kontorets hjælp til menighedsråd og kontaktpersoner</vt:lpstr>
      <vt:lpstr>HR-Kontorets hjælp til menighedsråd og kontaktpersoner</vt:lpstr>
      <vt:lpstr>HR-Kontorets hjælp til menighedsråd og kontaktpersoner</vt:lpstr>
      <vt:lpstr>PowerPoint-præsentation</vt:lpstr>
      <vt:lpstr>Stiftsrådenes opgave</vt:lpstr>
      <vt:lpstr>Historie</vt:lpstr>
      <vt:lpstr>Opgaver </vt:lpstr>
      <vt:lpstr>Opgaver fortsat</vt:lpstr>
      <vt:lpstr>Udvalgsstruktur </vt:lpstr>
      <vt:lpstr>Stiftsrådets medlemmer</vt:lpstr>
      <vt:lpstr>Hvad er et budgetsamråd?</vt:lpstr>
      <vt:lpstr>Provstiudvalgets opgaver</vt:lpstr>
      <vt:lpstr>Budgetsamrådets kompetencer</vt:lpstr>
      <vt:lpstr>Kaffepause</vt:lpstr>
      <vt:lpstr>9. Provstiudvalgets målsætning for udgifter og ligning</vt:lpstr>
      <vt:lpstr>10. De overordnede økonomiske rammer for 2022</vt:lpstr>
      <vt:lpstr>11. Provstiudvalgskassen </vt:lpstr>
      <vt:lpstr>12. Gennemgang  af ligningsbeløb   Se udleverede planche</vt:lpstr>
      <vt:lpstr>Datoer for endeligt budget</vt:lpstr>
      <vt:lpstr>13. Igangværende og kommende projekter - vi springer over i en billedfil</vt:lpstr>
      <vt:lpstr>13. Kommende større projekter 2023-2027 - langtidsplan</vt:lpstr>
      <vt:lpstr>14. Kommende møder</vt:lpstr>
      <vt:lpstr>15. Information om valg til provstiudvalg / stiftsråd og om afholdelse af syn</vt:lpstr>
      <vt:lpstr>16. Eventuelt </vt:lpstr>
      <vt:lpstr>Aftensang</vt:lpstr>
      <vt:lpstr>Aftensang</vt:lpstr>
      <vt:lpstr>Aftensang</vt:lpstr>
      <vt:lpstr>Aftensang</vt:lpstr>
      <vt:lpstr>Aftensang</vt:lpstr>
      <vt:lpstr>Tak for i aften www.herningprovstierne.dk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Vinther Mikkelsen</dc:creator>
  <cp:lastModifiedBy>Lene Rønde Bak</cp:lastModifiedBy>
  <cp:revision>132</cp:revision>
  <cp:lastPrinted>2021-08-24T09:27:09Z</cp:lastPrinted>
  <dcterms:created xsi:type="dcterms:W3CDTF">2020-06-29T09:57:07Z</dcterms:created>
  <dcterms:modified xsi:type="dcterms:W3CDTF">2021-08-25T06:46:05Z</dcterms:modified>
</cp:coreProperties>
</file>